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69" r:id="rId3"/>
    <p:sldId id="258" r:id="rId4"/>
    <p:sldId id="270" r:id="rId5"/>
    <p:sldId id="271" r:id="rId6"/>
    <p:sldId id="260" r:id="rId7"/>
    <p:sldId id="272" r:id="rId8"/>
    <p:sldId id="273" r:id="rId9"/>
    <p:sldId id="263" r:id="rId10"/>
    <p:sldId id="286" r:id="rId11"/>
    <p:sldId id="261" r:id="rId12"/>
    <p:sldId id="264" r:id="rId13"/>
    <p:sldId id="301" r:id="rId14"/>
    <p:sldId id="302" r:id="rId15"/>
    <p:sldId id="291" r:id="rId16"/>
    <p:sldId id="262" r:id="rId17"/>
    <p:sldId id="296" r:id="rId18"/>
    <p:sldId id="297" r:id="rId19"/>
    <p:sldId id="298" r:id="rId20"/>
    <p:sldId id="299" r:id="rId21"/>
    <p:sldId id="300" r:id="rId22"/>
    <p:sldId id="276" r:id="rId23"/>
    <p:sldId id="281" r:id="rId24"/>
    <p:sldId id="256" r:id="rId25"/>
    <p:sldId id="259" r:id="rId26"/>
    <p:sldId id="266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99"/>
    <a:srgbClr val="FFFF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>
      <p:cViewPr>
        <p:scale>
          <a:sx n="120" d="100"/>
          <a:sy n="120" d="100"/>
        </p:scale>
        <p:origin x="-14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mbaeva.v\Documents\1_&#1040;&#1074;&#1080;&#1072;&#1044;\&#1055;&#1056;&#1045;&#1047;&#1045;&#1053;&#1058;&#1040;&#1062;&#1048;&#1048;\&#1055;&#1088;&#1077;&#1079;&#1077;&#1085;&#1090;&#1072;&#1094;&#1080;&#1080;%20&#1040;&#1101;&#1088;&#1086;&#1087;&#1086;&#1088;&#1090;&#1072;%20&#1041;&#1072;&#1081;&#1082;&#1072;&#1083;\2019\09072019%20&#1076;&#1072;&#1085;&#1085;&#1099;&#1077;%20&#1076;&#1083;&#1103;%20&#1089;&#1083;&#1072;&#1081;&#1076;&#1086;&#1074;%2017-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mbaeva.v\Documents\1_&#1040;&#1074;&#1080;&#1072;&#1044;\&#1055;&#1056;&#1045;&#1047;&#1045;&#1053;&#1058;&#1040;&#1062;&#1048;&#1048;\&#1055;&#1088;&#1077;&#1079;&#1077;&#1085;&#1090;&#1072;&#1094;&#1080;&#1080;%20&#1040;&#1101;&#1088;&#1086;&#1087;&#1086;&#1088;&#1090;&#1072;%20&#1041;&#1072;&#1081;&#1082;&#1072;&#1083;\2019\09072019%20&#1076;&#1072;&#1085;&#1085;&#1099;&#1077;%20&#1076;&#1083;&#1103;%20&#1089;&#1083;&#1072;&#1081;&#1076;&#1086;&#1074;%2017-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mbaeva.v\Documents\1_&#1040;&#1074;&#1080;&#1072;&#1044;\&#1055;&#1056;&#1045;&#1047;&#1045;&#1053;&#1058;&#1040;&#1062;&#1048;&#1048;\&#1055;&#1088;&#1077;&#1079;&#1077;&#1085;&#1090;&#1072;&#1094;&#1080;&#1080;%20&#1040;&#1101;&#1088;&#1086;&#1087;&#1086;&#1088;&#1090;&#1072;%20&#1041;&#1072;&#1081;&#1082;&#1072;&#1083;\2019\09072019%20&#1076;&#1072;&#1085;&#1085;&#1099;&#1077;%20&#1076;&#1083;&#1103;%20&#1089;&#1083;&#1072;&#1081;&#1076;&#1086;&#1074;%2017-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'2009-2019'!$A$4</c:f>
              <c:strCache>
                <c:ptCount val="1"/>
                <c:pt idx="0">
                  <c:v>Самолетовылеты, ед.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'2009-2019'!$B$3:$M$3</c:f>
              <c:numCache>
                <c:formatCode>General</c:formatCode>
                <c:ptCount val="12"/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'2009-2019'!$B$4:$M$4</c:f>
              <c:numCache>
                <c:formatCode>General</c:formatCode>
                <c:ptCount val="12"/>
                <c:pt idx="1">
                  <c:v>1325</c:v>
                </c:pt>
                <c:pt idx="2">
                  <c:v>1574</c:v>
                </c:pt>
                <c:pt idx="3">
                  <c:v>2048</c:v>
                </c:pt>
                <c:pt idx="4">
                  <c:v>2307</c:v>
                </c:pt>
                <c:pt idx="5">
                  <c:v>3128</c:v>
                </c:pt>
                <c:pt idx="6">
                  <c:v>3723</c:v>
                </c:pt>
                <c:pt idx="7">
                  <c:v>3574</c:v>
                </c:pt>
                <c:pt idx="8">
                  <c:v>2371</c:v>
                </c:pt>
                <c:pt idx="9">
                  <c:v>2308</c:v>
                </c:pt>
                <c:pt idx="10">
                  <c:v>2867</c:v>
                </c:pt>
                <c:pt idx="11">
                  <c:v>3483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103360"/>
        <c:axId val="63680896"/>
      </c:barChart>
      <c:catAx>
        <c:axId val="6710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3680896"/>
        <c:crosses val="autoZero"/>
        <c:auto val="1"/>
        <c:lblAlgn val="ctr"/>
        <c:lblOffset val="100"/>
        <c:noMultiLvlLbl val="0"/>
      </c:catAx>
      <c:valAx>
        <c:axId val="6368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7103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'2009-2019'!$A$10</c:f>
              <c:strCache>
                <c:ptCount val="1"/>
                <c:pt idx="0">
                  <c:v>Пассажиропоток, тыс. чел.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'2009-2019'!$B$9:$M$9</c:f>
              <c:numCache>
                <c:formatCode>General</c:formatCode>
                <c:ptCount val="12"/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'2009-2019'!$B$10:$M$10</c:f>
              <c:numCache>
                <c:formatCode>0</c:formatCode>
                <c:ptCount val="12"/>
                <c:pt idx="1">
                  <c:v>129.44200000000001</c:v>
                </c:pt>
                <c:pt idx="2">
                  <c:v>167.126</c:v>
                </c:pt>
                <c:pt idx="3">
                  <c:v>187.773</c:v>
                </c:pt>
                <c:pt idx="4">
                  <c:v>270.55399999999997</c:v>
                </c:pt>
                <c:pt idx="5">
                  <c:v>300.654</c:v>
                </c:pt>
                <c:pt idx="6">
                  <c:v>312.82</c:v>
                </c:pt>
                <c:pt idx="7">
                  <c:v>294.28899999999999</c:v>
                </c:pt>
                <c:pt idx="8">
                  <c:v>242.95500000000001</c:v>
                </c:pt>
                <c:pt idx="9">
                  <c:v>269.73</c:v>
                </c:pt>
                <c:pt idx="10">
                  <c:v>376.774</c:v>
                </c:pt>
                <c:pt idx="11">
                  <c:v>478.48899999999998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200128"/>
        <c:axId val="67201664"/>
      </c:barChart>
      <c:catAx>
        <c:axId val="6720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201664"/>
        <c:crosses val="autoZero"/>
        <c:auto val="1"/>
        <c:lblAlgn val="ctr"/>
        <c:lblOffset val="100"/>
        <c:noMultiLvlLbl val="0"/>
      </c:catAx>
      <c:valAx>
        <c:axId val="6720166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67200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'2009-2019'!$A$16</c:f>
              <c:strCache>
                <c:ptCount val="1"/>
                <c:pt idx="0">
                  <c:v>Груз/почта, тонн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'2009-2019'!$B$15:$M$15</c:f>
              <c:numCache>
                <c:formatCode>General</c:formatCode>
                <c:ptCount val="12"/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'2009-2019'!$B$16:$M$16</c:f>
              <c:numCache>
                <c:formatCode>General</c:formatCode>
                <c:ptCount val="12"/>
                <c:pt idx="1">
                  <c:v>1187</c:v>
                </c:pt>
                <c:pt idx="2">
                  <c:v>1569</c:v>
                </c:pt>
                <c:pt idx="3">
                  <c:v>1936</c:v>
                </c:pt>
                <c:pt idx="4">
                  <c:v>2109</c:v>
                </c:pt>
                <c:pt idx="5">
                  <c:v>1858</c:v>
                </c:pt>
                <c:pt idx="6">
                  <c:v>2139</c:v>
                </c:pt>
                <c:pt idx="7">
                  <c:v>2162</c:v>
                </c:pt>
                <c:pt idx="8">
                  <c:v>2587</c:v>
                </c:pt>
                <c:pt idx="9">
                  <c:v>2527</c:v>
                </c:pt>
                <c:pt idx="10" formatCode="0">
                  <c:v>2337.951</c:v>
                </c:pt>
                <c:pt idx="11" formatCode="0">
                  <c:v>2063.299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720512"/>
        <c:axId val="94504064"/>
      </c:barChart>
      <c:catAx>
        <c:axId val="9272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504064"/>
        <c:crosses val="autoZero"/>
        <c:auto val="1"/>
        <c:lblAlgn val="ctr"/>
        <c:lblOffset val="100"/>
        <c:noMultiLvlLbl val="0"/>
      </c:catAx>
      <c:valAx>
        <c:axId val="94504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720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BE5B9A-9AC1-423A-9046-FCB8C84CDBF9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24B2F83-2DCA-427A-80B6-5584CB8B7F3B}">
      <dgm:prSet phldrT="[Текст]" custT="1"/>
      <dgm:spPr/>
      <dgm:t>
        <a:bodyPr/>
        <a:lstStyle/>
        <a:p>
          <a:r>
            <a:rPr lang="ru-RU" altLang="zh-CN" sz="1600" b="1" dirty="0" smtClean="0">
              <a:latin typeface="Calibri" pitchFamily="34" charset="0"/>
            </a:rPr>
            <a:t>В</a:t>
          </a:r>
          <a:r>
            <a:rPr lang="ru-RU" sz="1600" b="1" dirty="0" smtClean="0"/>
            <a:t>нутрироссийские</a:t>
          </a:r>
          <a:endParaRPr lang="ru-RU" sz="1600" dirty="0"/>
        </a:p>
      </dgm:t>
    </dgm:pt>
    <dgm:pt modelId="{BBB258C4-C867-4EA2-B789-68F3CB48424B}" type="parTrans" cxnId="{0FAF8779-A30A-451D-B6DD-58682E9DA9F5}">
      <dgm:prSet/>
      <dgm:spPr/>
      <dgm:t>
        <a:bodyPr/>
        <a:lstStyle/>
        <a:p>
          <a:endParaRPr lang="ru-RU"/>
        </a:p>
      </dgm:t>
    </dgm:pt>
    <dgm:pt modelId="{0A668F95-499A-4A28-B24B-62FD70723F1E}" type="sibTrans" cxnId="{0FAF8779-A30A-451D-B6DD-58682E9DA9F5}">
      <dgm:prSet/>
      <dgm:spPr/>
      <dgm:t>
        <a:bodyPr/>
        <a:lstStyle/>
        <a:p>
          <a:endParaRPr lang="ru-RU"/>
        </a:p>
      </dgm:t>
    </dgm:pt>
    <dgm:pt modelId="{D0D0EEC3-96B4-4127-BE5E-322DAA0FD40F}">
      <dgm:prSet phldrT="[Текст]" custT="1"/>
      <dgm:spPr/>
      <dgm:t>
        <a:bodyPr/>
        <a:lstStyle/>
        <a:p>
          <a:r>
            <a:rPr lang="ru-RU" sz="1600" b="1" dirty="0" smtClean="0"/>
            <a:t>Международные</a:t>
          </a:r>
          <a:endParaRPr lang="ru-RU" sz="1600" dirty="0"/>
        </a:p>
      </dgm:t>
    </dgm:pt>
    <dgm:pt modelId="{E046C06C-654B-4B46-B08F-D0547583F18C}" type="parTrans" cxnId="{FA500AE1-ABD7-4E29-AC47-09A79299AF62}">
      <dgm:prSet/>
      <dgm:spPr/>
      <dgm:t>
        <a:bodyPr/>
        <a:lstStyle/>
        <a:p>
          <a:endParaRPr lang="ru-RU"/>
        </a:p>
      </dgm:t>
    </dgm:pt>
    <dgm:pt modelId="{D01A7748-E8C0-485B-9AE9-6DBBB400AE20}" type="sibTrans" cxnId="{FA500AE1-ABD7-4E29-AC47-09A79299AF62}">
      <dgm:prSet/>
      <dgm:spPr/>
      <dgm:t>
        <a:bodyPr/>
        <a:lstStyle/>
        <a:p>
          <a:endParaRPr lang="ru-RU"/>
        </a:p>
      </dgm:t>
    </dgm:pt>
    <dgm:pt modelId="{A3E3E2D4-C0C9-4B28-9B03-A45EAB8A333D}">
      <dgm:prSet phldrT="[Текст]" custT="1"/>
      <dgm:spPr/>
      <dgm:t>
        <a:bodyPr/>
        <a:lstStyle/>
        <a:p>
          <a:r>
            <a:rPr lang="ru-RU" sz="1600" b="1" dirty="0" smtClean="0"/>
            <a:t>Внутриреспубликанские</a:t>
          </a:r>
          <a:endParaRPr lang="ru-RU" sz="1600" dirty="0"/>
        </a:p>
      </dgm:t>
    </dgm:pt>
    <dgm:pt modelId="{36E42A02-BB82-4C49-8EC6-90AB363FAF1F}" type="parTrans" cxnId="{372BF1DF-A064-4D40-8470-99A191899F48}">
      <dgm:prSet/>
      <dgm:spPr/>
      <dgm:t>
        <a:bodyPr/>
        <a:lstStyle/>
        <a:p>
          <a:endParaRPr lang="ru-RU"/>
        </a:p>
      </dgm:t>
    </dgm:pt>
    <dgm:pt modelId="{EF292CF5-7656-40A6-820E-6ECA560DC347}" type="sibTrans" cxnId="{372BF1DF-A064-4D40-8470-99A191899F48}">
      <dgm:prSet/>
      <dgm:spPr/>
      <dgm:t>
        <a:bodyPr/>
        <a:lstStyle/>
        <a:p>
          <a:endParaRPr lang="ru-RU"/>
        </a:p>
      </dgm:t>
    </dgm:pt>
    <dgm:pt modelId="{1526F024-B904-4E3B-AE30-5E712E1028BA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Владивосток</a:t>
          </a:r>
          <a:endParaRPr lang="ru-RU" sz="1200" dirty="0">
            <a:solidFill>
              <a:srgbClr val="0066CC"/>
            </a:solidFill>
          </a:endParaRPr>
        </a:p>
      </dgm:t>
    </dgm:pt>
    <dgm:pt modelId="{5B4F9C3E-6771-4308-8E94-38F8D6A9333D}" type="parTrans" cxnId="{708EE1D2-93BC-4783-9F26-A0F931E7E724}">
      <dgm:prSet/>
      <dgm:spPr/>
      <dgm:t>
        <a:bodyPr/>
        <a:lstStyle/>
        <a:p>
          <a:endParaRPr lang="ru-RU"/>
        </a:p>
      </dgm:t>
    </dgm:pt>
    <dgm:pt modelId="{7A69D9AD-6B24-4BB7-AC91-BFF29FB2B090}" type="sibTrans" cxnId="{708EE1D2-93BC-4783-9F26-A0F931E7E724}">
      <dgm:prSet/>
      <dgm:spPr/>
      <dgm:t>
        <a:bodyPr/>
        <a:lstStyle/>
        <a:p>
          <a:endParaRPr lang="ru-RU"/>
        </a:p>
      </dgm:t>
    </dgm:pt>
    <dgm:pt modelId="{B08D42A4-75B2-4789-92E6-19087E4CC6B3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Красноярск</a:t>
          </a:r>
          <a:endParaRPr lang="ru-RU" sz="1200" dirty="0">
            <a:solidFill>
              <a:srgbClr val="0066CC"/>
            </a:solidFill>
          </a:endParaRPr>
        </a:p>
      </dgm:t>
    </dgm:pt>
    <dgm:pt modelId="{4CE65F45-1AA3-4513-96EC-020B80D1BB15}" type="parTrans" cxnId="{644EB75B-3178-4768-9861-56467279841A}">
      <dgm:prSet/>
      <dgm:spPr/>
      <dgm:t>
        <a:bodyPr/>
        <a:lstStyle/>
        <a:p>
          <a:endParaRPr lang="ru-RU"/>
        </a:p>
      </dgm:t>
    </dgm:pt>
    <dgm:pt modelId="{6D7E6C23-8A37-43FE-AFF2-FA52C1AEFB40}" type="sibTrans" cxnId="{644EB75B-3178-4768-9861-56467279841A}">
      <dgm:prSet/>
      <dgm:spPr/>
      <dgm:t>
        <a:bodyPr/>
        <a:lstStyle/>
        <a:p>
          <a:endParaRPr lang="ru-RU"/>
        </a:p>
      </dgm:t>
    </dgm:pt>
    <dgm:pt modelId="{82B7D5BC-B2F9-4AB4-B232-F3AD2FE68934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Чита</a:t>
          </a:r>
          <a:endParaRPr lang="ru-RU" sz="1200" dirty="0">
            <a:solidFill>
              <a:srgbClr val="0066CC"/>
            </a:solidFill>
          </a:endParaRPr>
        </a:p>
      </dgm:t>
    </dgm:pt>
    <dgm:pt modelId="{D2CDF9B5-C31A-4D7A-AE84-E0DEFA06B67C}" type="parTrans" cxnId="{B3F02FCA-16F3-41F0-B00E-FF8146A2F805}">
      <dgm:prSet/>
      <dgm:spPr/>
      <dgm:t>
        <a:bodyPr/>
        <a:lstStyle/>
        <a:p>
          <a:endParaRPr lang="ru-RU"/>
        </a:p>
      </dgm:t>
    </dgm:pt>
    <dgm:pt modelId="{53FEEE63-74CE-4575-90CE-E710C44FA23A}" type="sibTrans" cxnId="{B3F02FCA-16F3-41F0-B00E-FF8146A2F805}">
      <dgm:prSet/>
      <dgm:spPr/>
      <dgm:t>
        <a:bodyPr/>
        <a:lstStyle/>
        <a:p>
          <a:endParaRPr lang="ru-RU"/>
        </a:p>
      </dgm:t>
    </dgm:pt>
    <dgm:pt modelId="{A4F81DFE-E072-4053-A23E-416278A704B1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Якутск</a:t>
          </a:r>
          <a:endParaRPr lang="ru-RU" sz="1200" dirty="0">
            <a:solidFill>
              <a:srgbClr val="0066CC"/>
            </a:solidFill>
          </a:endParaRPr>
        </a:p>
      </dgm:t>
    </dgm:pt>
    <dgm:pt modelId="{9AAF4F6F-28F9-4E5D-850F-F747D3094B40}" type="parTrans" cxnId="{693F9B72-91FB-49C6-914C-A0C47D52C189}">
      <dgm:prSet/>
      <dgm:spPr/>
      <dgm:t>
        <a:bodyPr/>
        <a:lstStyle/>
        <a:p>
          <a:endParaRPr lang="ru-RU"/>
        </a:p>
      </dgm:t>
    </dgm:pt>
    <dgm:pt modelId="{136094DA-9CE7-4918-AC01-6A062AEC70DC}" type="sibTrans" cxnId="{693F9B72-91FB-49C6-914C-A0C47D52C189}">
      <dgm:prSet/>
      <dgm:spPr/>
      <dgm:t>
        <a:bodyPr/>
        <a:lstStyle/>
        <a:p>
          <a:endParaRPr lang="ru-RU"/>
        </a:p>
      </dgm:t>
    </dgm:pt>
    <dgm:pt modelId="{1FE54A30-B3FD-4147-A1D6-0DCD9EA3E97B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Сеул</a:t>
          </a:r>
          <a:endParaRPr lang="ru-RU" sz="1200" dirty="0">
            <a:solidFill>
              <a:srgbClr val="0066CC"/>
            </a:solidFill>
          </a:endParaRPr>
        </a:p>
      </dgm:t>
    </dgm:pt>
    <dgm:pt modelId="{113D9230-FBBC-43B0-9B25-198F4A15BA12}" type="parTrans" cxnId="{F0E35329-6A4A-4428-BE33-878766CF9348}">
      <dgm:prSet/>
      <dgm:spPr/>
      <dgm:t>
        <a:bodyPr/>
        <a:lstStyle/>
        <a:p>
          <a:endParaRPr lang="ru-RU"/>
        </a:p>
      </dgm:t>
    </dgm:pt>
    <dgm:pt modelId="{F8875AF6-61B2-44AE-9E1B-0521141D4148}" type="sibTrans" cxnId="{F0E35329-6A4A-4428-BE33-878766CF9348}">
      <dgm:prSet/>
      <dgm:spPr/>
      <dgm:t>
        <a:bodyPr/>
        <a:lstStyle/>
        <a:p>
          <a:endParaRPr lang="ru-RU"/>
        </a:p>
      </dgm:t>
    </dgm:pt>
    <dgm:pt modelId="{97E5F601-ED6F-44E3-B626-EDF6A6D2DFD2}">
      <dgm:prSet custT="1"/>
      <dgm:spPr/>
      <dgm:t>
        <a:bodyPr/>
        <a:lstStyle/>
        <a:p>
          <a:r>
            <a:rPr lang="ru-RU" altLang="ru-RU" sz="1200" dirty="0" smtClean="0">
              <a:solidFill>
                <a:srgbClr val="0066CC"/>
              </a:solidFill>
            </a:rPr>
            <a:t>Токио</a:t>
          </a:r>
          <a:endParaRPr lang="en-US" altLang="ru-RU" sz="1200" dirty="0">
            <a:solidFill>
              <a:srgbClr val="0066CC"/>
            </a:solidFill>
          </a:endParaRPr>
        </a:p>
      </dgm:t>
    </dgm:pt>
    <dgm:pt modelId="{A50E5521-DDF8-49CF-9723-CCCB1EB393DF}" type="parTrans" cxnId="{6FEDC9E8-2C0F-48AB-8C77-21EFEDB526ED}">
      <dgm:prSet/>
      <dgm:spPr/>
      <dgm:t>
        <a:bodyPr/>
        <a:lstStyle/>
        <a:p>
          <a:endParaRPr lang="ru-RU"/>
        </a:p>
      </dgm:t>
    </dgm:pt>
    <dgm:pt modelId="{AF61C1FA-7CC0-4BE9-BE67-463FF98399CA}" type="sibTrans" cxnId="{6FEDC9E8-2C0F-48AB-8C77-21EFEDB526ED}">
      <dgm:prSet/>
      <dgm:spPr/>
      <dgm:t>
        <a:bodyPr/>
        <a:lstStyle/>
        <a:p>
          <a:endParaRPr lang="ru-RU"/>
        </a:p>
      </dgm:t>
    </dgm:pt>
    <dgm:pt modelId="{F082FA9E-C2E2-460C-8CCF-59A5D2F2621F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Таксимо</a:t>
          </a:r>
          <a:endParaRPr lang="ru-RU" sz="1200" dirty="0">
            <a:solidFill>
              <a:srgbClr val="0066CC"/>
            </a:solidFill>
          </a:endParaRPr>
        </a:p>
      </dgm:t>
    </dgm:pt>
    <dgm:pt modelId="{28F5C964-2EE0-4227-8A3C-CAD654DA0FBD}" type="parTrans" cxnId="{AB47DC24-E081-4020-8702-B060C7FC30A6}">
      <dgm:prSet/>
      <dgm:spPr/>
      <dgm:t>
        <a:bodyPr/>
        <a:lstStyle/>
        <a:p>
          <a:endParaRPr lang="ru-RU"/>
        </a:p>
      </dgm:t>
    </dgm:pt>
    <dgm:pt modelId="{6A6B1EF7-4B31-47A6-88C7-E286B71A489B}" type="sibTrans" cxnId="{AB47DC24-E081-4020-8702-B060C7FC30A6}">
      <dgm:prSet/>
      <dgm:spPr/>
      <dgm:t>
        <a:bodyPr/>
        <a:lstStyle/>
        <a:p>
          <a:endParaRPr lang="ru-RU"/>
        </a:p>
      </dgm:t>
    </dgm:pt>
    <dgm:pt modelId="{0E2B459C-0A78-48E0-B974-299AE691692A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Пекин</a:t>
          </a:r>
          <a:endParaRPr lang="ru-RU" sz="1200" dirty="0">
            <a:solidFill>
              <a:srgbClr val="0066CC"/>
            </a:solidFill>
          </a:endParaRPr>
        </a:p>
      </dgm:t>
    </dgm:pt>
    <dgm:pt modelId="{E4E34B17-3F3C-468F-A8E7-44B8A3637850}" type="sibTrans" cxnId="{99780772-4FDA-453E-961A-4AA2135AC278}">
      <dgm:prSet/>
      <dgm:spPr/>
      <dgm:t>
        <a:bodyPr/>
        <a:lstStyle/>
        <a:p>
          <a:endParaRPr lang="ru-RU"/>
        </a:p>
      </dgm:t>
    </dgm:pt>
    <dgm:pt modelId="{126C74BB-DE74-4518-B809-B25478728BDB}" type="parTrans" cxnId="{99780772-4FDA-453E-961A-4AA2135AC278}">
      <dgm:prSet/>
      <dgm:spPr/>
      <dgm:t>
        <a:bodyPr/>
        <a:lstStyle/>
        <a:p>
          <a:endParaRPr lang="ru-RU"/>
        </a:p>
      </dgm:t>
    </dgm:pt>
    <dgm:pt modelId="{C4D971C5-A1FA-452F-84BB-E9661CA7F8C6}">
      <dgm:prSet custT="1"/>
      <dgm:spPr/>
      <dgm:t>
        <a:bodyPr/>
        <a:lstStyle/>
        <a:p>
          <a:r>
            <a:rPr lang="ru-RU" altLang="ru-RU" sz="1200" dirty="0" smtClean="0">
              <a:solidFill>
                <a:srgbClr val="0066CC"/>
              </a:solidFill>
            </a:rPr>
            <a:t>Улан-Батор</a:t>
          </a:r>
          <a:endParaRPr lang="en-US" altLang="ru-RU" sz="1200" dirty="0">
            <a:solidFill>
              <a:srgbClr val="0066CC"/>
            </a:solidFill>
          </a:endParaRPr>
        </a:p>
      </dgm:t>
    </dgm:pt>
    <dgm:pt modelId="{C3BA2FE0-3597-42D8-AC94-9070A5C6ECB2}" type="parTrans" cxnId="{1DB91C9D-3DB7-4CA6-B084-2CB233F30E4A}">
      <dgm:prSet/>
      <dgm:spPr/>
      <dgm:t>
        <a:bodyPr/>
        <a:lstStyle/>
        <a:p>
          <a:endParaRPr lang="ru-RU"/>
        </a:p>
      </dgm:t>
    </dgm:pt>
    <dgm:pt modelId="{8DCBAE9D-3F96-4C4F-A72F-9F85D3C5B28C}" type="sibTrans" cxnId="{1DB91C9D-3DB7-4CA6-B084-2CB233F30E4A}">
      <dgm:prSet/>
      <dgm:spPr/>
      <dgm:t>
        <a:bodyPr/>
        <a:lstStyle/>
        <a:p>
          <a:endParaRPr lang="ru-RU"/>
        </a:p>
      </dgm:t>
    </dgm:pt>
    <dgm:pt modelId="{7710E9B7-F29F-4714-8900-F1BEBF12AB49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Благовещенск</a:t>
          </a:r>
          <a:endParaRPr lang="ru-RU" sz="1200" dirty="0">
            <a:solidFill>
              <a:srgbClr val="0066CC"/>
            </a:solidFill>
          </a:endParaRPr>
        </a:p>
      </dgm:t>
    </dgm:pt>
    <dgm:pt modelId="{CD713F18-7DE8-461A-BB6F-4AE4847E7C11}" type="parTrans" cxnId="{8F8720B2-713A-4342-A696-844BE8C95894}">
      <dgm:prSet/>
      <dgm:spPr/>
      <dgm:t>
        <a:bodyPr/>
        <a:lstStyle/>
        <a:p>
          <a:endParaRPr lang="ru-RU"/>
        </a:p>
      </dgm:t>
    </dgm:pt>
    <dgm:pt modelId="{C087797E-3E00-47D7-9339-0094AD58401D}" type="sibTrans" cxnId="{8F8720B2-713A-4342-A696-844BE8C95894}">
      <dgm:prSet/>
      <dgm:spPr/>
      <dgm:t>
        <a:bodyPr/>
        <a:lstStyle/>
        <a:p>
          <a:endParaRPr lang="ru-RU"/>
        </a:p>
      </dgm:t>
    </dgm:pt>
    <dgm:pt modelId="{8075E724-A838-44E4-8A71-173FCE00C1B5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Нижнеангарск</a:t>
          </a:r>
          <a:endParaRPr lang="ru-RU" sz="1100" dirty="0">
            <a:solidFill>
              <a:srgbClr val="0066CC"/>
            </a:solidFill>
          </a:endParaRPr>
        </a:p>
      </dgm:t>
    </dgm:pt>
    <dgm:pt modelId="{624F81F5-055E-4FD3-8ABF-3FF4FA316B39}" type="parTrans" cxnId="{979BE823-1E10-48C2-B75D-330DA56E9D27}">
      <dgm:prSet/>
      <dgm:spPr/>
      <dgm:t>
        <a:bodyPr/>
        <a:lstStyle/>
        <a:p>
          <a:endParaRPr lang="ru-RU"/>
        </a:p>
      </dgm:t>
    </dgm:pt>
    <dgm:pt modelId="{2AF4620A-F132-4C30-A966-4C4EFE75CD91}" type="sibTrans" cxnId="{979BE823-1E10-48C2-B75D-330DA56E9D27}">
      <dgm:prSet/>
      <dgm:spPr/>
      <dgm:t>
        <a:bodyPr/>
        <a:lstStyle/>
        <a:p>
          <a:endParaRPr lang="ru-RU"/>
        </a:p>
      </dgm:t>
    </dgm:pt>
    <dgm:pt modelId="{63051492-DD53-47E4-BC07-7902306AC846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Хужир</a:t>
          </a:r>
          <a:endParaRPr lang="ru-RU" sz="1200" dirty="0">
            <a:solidFill>
              <a:srgbClr val="0066CC"/>
            </a:solidFill>
          </a:endParaRPr>
        </a:p>
      </dgm:t>
    </dgm:pt>
    <dgm:pt modelId="{1C7AFA74-3EED-443D-8ED8-003350EA672E}" type="parTrans" cxnId="{40E124F1-5E76-4E67-9C4B-DC4D1E84F269}">
      <dgm:prSet/>
      <dgm:spPr/>
      <dgm:t>
        <a:bodyPr/>
        <a:lstStyle/>
        <a:p>
          <a:endParaRPr lang="ru-RU"/>
        </a:p>
      </dgm:t>
    </dgm:pt>
    <dgm:pt modelId="{32768472-8E1E-4730-900E-22909759B934}" type="sibTrans" cxnId="{40E124F1-5E76-4E67-9C4B-DC4D1E84F269}">
      <dgm:prSet/>
      <dgm:spPr/>
      <dgm:t>
        <a:bodyPr/>
        <a:lstStyle/>
        <a:p>
          <a:endParaRPr lang="ru-RU"/>
        </a:p>
      </dgm:t>
    </dgm:pt>
    <dgm:pt modelId="{48ADC33D-E2CD-4D07-BACB-081C4C78C14E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Хабаровск</a:t>
          </a:r>
          <a:endParaRPr lang="ru-RU" sz="1200" dirty="0">
            <a:solidFill>
              <a:srgbClr val="0066CC"/>
            </a:solidFill>
          </a:endParaRPr>
        </a:p>
      </dgm:t>
    </dgm:pt>
    <dgm:pt modelId="{C3E0C779-FD96-4813-ADE1-75418613FE1D}" type="parTrans" cxnId="{86EAD97E-202F-48C6-83DF-0400BDC3F372}">
      <dgm:prSet/>
      <dgm:spPr/>
      <dgm:t>
        <a:bodyPr/>
        <a:lstStyle/>
        <a:p>
          <a:endParaRPr lang="ru-RU"/>
        </a:p>
      </dgm:t>
    </dgm:pt>
    <dgm:pt modelId="{2DB33FC9-34A7-477F-8DBF-C36039CD6608}" type="sibTrans" cxnId="{86EAD97E-202F-48C6-83DF-0400BDC3F372}">
      <dgm:prSet/>
      <dgm:spPr/>
      <dgm:t>
        <a:bodyPr/>
        <a:lstStyle/>
        <a:p>
          <a:endParaRPr lang="ru-RU"/>
        </a:p>
      </dgm:t>
    </dgm:pt>
    <dgm:pt modelId="{F94AD9FE-3476-4FBA-8CE1-3A68BDB6462A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Москва</a:t>
          </a:r>
          <a:endParaRPr lang="ru-RU" sz="1200" dirty="0">
            <a:solidFill>
              <a:srgbClr val="0066CC"/>
            </a:solidFill>
          </a:endParaRPr>
        </a:p>
      </dgm:t>
    </dgm:pt>
    <dgm:pt modelId="{5FE436F0-804C-410A-A717-F7BEAA58D127}" type="parTrans" cxnId="{4BDE255A-D0AF-471E-B6E0-E4C15006888A}">
      <dgm:prSet/>
      <dgm:spPr/>
      <dgm:t>
        <a:bodyPr/>
        <a:lstStyle/>
        <a:p>
          <a:endParaRPr lang="ru-RU"/>
        </a:p>
      </dgm:t>
    </dgm:pt>
    <dgm:pt modelId="{42A91E6C-89DF-44FA-8BCF-A361394F44CF}" type="sibTrans" cxnId="{4BDE255A-D0AF-471E-B6E0-E4C15006888A}">
      <dgm:prSet/>
      <dgm:spPr/>
      <dgm:t>
        <a:bodyPr/>
        <a:lstStyle/>
        <a:p>
          <a:endParaRPr lang="ru-RU"/>
        </a:p>
      </dgm:t>
    </dgm:pt>
    <dgm:pt modelId="{6DF2D351-A214-4B71-BB09-D4371BDA90EE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Новосибирск</a:t>
          </a:r>
          <a:endParaRPr lang="ru-RU" sz="1200" dirty="0">
            <a:solidFill>
              <a:srgbClr val="0066CC"/>
            </a:solidFill>
          </a:endParaRPr>
        </a:p>
      </dgm:t>
    </dgm:pt>
    <dgm:pt modelId="{6450BC7F-059B-4044-A443-4F1532272C33}" type="parTrans" cxnId="{D57576AD-3180-4B55-9C29-291408561716}">
      <dgm:prSet/>
      <dgm:spPr/>
      <dgm:t>
        <a:bodyPr/>
        <a:lstStyle/>
        <a:p>
          <a:endParaRPr lang="ru-RU"/>
        </a:p>
      </dgm:t>
    </dgm:pt>
    <dgm:pt modelId="{C8D189EF-A5AE-410C-AE53-3544DDB9301F}" type="sibTrans" cxnId="{D57576AD-3180-4B55-9C29-291408561716}">
      <dgm:prSet/>
      <dgm:spPr/>
      <dgm:t>
        <a:bodyPr/>
        <a:lstStyle/>
        <a:p>
          <a:endParaRPr lang="ru-RU"/>
        </a:p>
      </dgm:t>
    </dgm:pt>
    <dgm:pt modelId="{B007025B-C7C1-4593-BBDF-D5AF42FA5100}">
      <dgm:prSet custT="1"/>
      <dgm:spPr/>
      <dgm:t>
        <a:bodyPr/>
        <a:lstStyle/>
        <a:p>
          <a:r>
            <a:rPr lang="ru-RU" sz="1200" dirty="0" smtClean="0">
              <a:solidFill>
                <a:srgbClr val="0066CC"/>
              </a:solidFill>
            </a:rPr>
            <a:t>Иркутск</a:t>
          </a:r>
          <a:endParaRPr lang="ru-RU" sz="1200" dirty="0">
            <a:solidFill>
              <a:srgbClr val="0066CC"/>
            </a:solidFill>
          </a:endParaRPr>
        </a:p>
      </dgm:t>
    </dgm:pt>
    <dgm:pt modelId="{8A4C7A4B-2E3A-4165-83C5-2FCA84558FEF}" type="parTrans" cxnId="{294D64AE-1798-4C4A-BAF6-7791A8256408}">
      <dgm:prSet/>
      <dgm:spPr/>
      <dgm:t>
        <a:bodyPr/>
        <a:lstStyle/>
        <a:p>
          <a:endParaRPr lang="ru-RU"/>
        </a:p>
      </dgm:t>
    </dgm:pt>
    <dgm:pt modelId="{D5F8884B-AC5E-4215-AEFD-AE613E685000}" type="sibTrans" cxnId="{294D64AE-1798-4C4A-BAF6-7791A8256408}">
      <dgm:prSet/>
      <dgm:spPr/>
      <dgm:t>
        <a:bodyPr/>
        <a:lstStyle/>
        <a:p>
          <a:endParaRPr lang="ru-RU"/>
        </a:p>
      </dgm:t>
    </dgm:pt>
    <dgm:pt modelId="{E2BFB463-6532-48E5-A44F-F1A5CCEA4217}">
      <dgm:prSet custT="1"/>
      <dgm:spPr/>
      <dgm:t>
        <a:bodyPr/>
        <a:lstStyle/>
        <a:p>
          <a:r>
            <a:rPr lang="ru-RU" altLang="ru-RU" sz="1200" dirty="0" err="1" smtClean="0">
              <a:solidFill>
                <a:srgbClr val="0066CC"/>
              </a:solidFill>
            </a:rPr>
            <a:t>Пхукет</a:t>
          </a:r>
          <a:endParaRPr lang="en-US" altLang="ru-RU" sz="1200" dirty="0">
            <a:solidFill>
              <a:srgbClr val="0066CC"/>
            </a:solidFill>
          </a:endParaRPr>
        </a:p>
      </dgm:t>
    </dgm:pt>
    <dgm:pt modelId="{1D8FBEAA-2D13-49E0-9411-98B838DFAA64}" type="parTrans" cxnId="{0996CBB5-D1F0-4BE2-8496-EB977DB917A5}">
      <dgm:prSet/>
      <dgm:spPr/>
      <dgm:t>
        <a:bodyPr/>
        <a:lstStyle/>
        <a:p>
          <a:endParaRPr lang="ru-RU"/>
        </a:p>
      </dgm:t>
    </dgm:pt>
    <dgm:pt modelId="{F0824C7B-63FB-42DD-8B7A-DA6D1D4427B5}" type="sibTrans" cxnId="{0996CBB5-D1F0-4BE2-8496-EB977DB917A5}">
      <dgm:prSet/>
      <dgm:spPr/>
      <dgm:t>
        <a:bodyPr/>
        <a:lstStyle/>
        <a:p>
          <a:endParaRPr lang="ru-RU"/>
        </a:p>
      </dgm:t>
    </dgm:pt>
    <dgm:pt modelId="{BA255DF7-4927-4045-B4F8-789A178C1019}" type="pres">
      <dgm:prSet presAssocID="{22BE5B9A-9AC1-423A-9046-FCB8C84CDB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D3F65E-59EA-45ED-AE58-B8DAF255DFE8}" type="pres">
      <dgm:prSet presAssocID="{824B2F83-2DCA-427A-80B6-5584CB8B7F3B}" presName="parentLin" presStyleCnt="0"/>
      <dgm:spPr/>
      <dgm:t>
        <a:bodyPr/>
        <a:lstStyle/>
        <a:p>
          <a:endParaRPr lang="ru-RU"/>
        </a:p>
      </dgm:t>
    </dgm:pt>
    <dgm:pt modelId="{DEFF4D68-F83B-4BFB-ADD8-A75B9CBBB2FB}" type="pres">
      <dgm:prSet presAssocID="{824B2F83-2DCA-427A-80B6-5584CB8B7F3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ABD0BEE-CF2E-4C1F-8AA8-F27543A69AF9}" type="pres">
      <dgm:prSet presAssocID="{824B2F83-2DCA-427A-80B6-5584CB8B7F3B}" presName="parentText" presStyleLbl="node1" presStyleIdx="0" presStyleCnt="3" custScaleX="70971" custScaleY="57401" custLinFactNeighborX="-20215" custLinFactNeighborY="-7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8F379-33A4-49F7-A1F2-2D90A30FC891}" type="pres">
      <dgm:prSet presAssocID="{824B2F83-2DCA-427A-80B6-5584CB8B7F3B}" presName="negativeSpace" presStyleCnt="0"/>
      <dgm:spPr/>
      <dgm:t>
        <a:bodyPr/>
        <a:lstStyle/>
        <a:p>
          <a:endParaRPr lang="ru-RU"/>
        </a:p>
      </dgm:t>
    </dgm:pt>
    <dgm:pt modelId="{120714DC-98CF-49D6-B90D-99B178C55773}" type="pres">
      <dgm:prSet presAssocID="{824B2F83-2DCA-427A-80B6-5584CB8B7F3B}" presName="childText" presStyleLbl="conFgAcc1" presStyleIdx="0" presStyleCnt="3" custScaleX="57039" custLinFactNeighborX="-721" custLinFactNeighborY="97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01F70-101D-43B7-8049-840FE5913FDB}" type="pres">
      <dgm:prSet presAssocID="{0A668F95-499A-4A28-B24B-62FD70723F1E}" presName="spaceBetweenRectangles" presStyleCnt="0"/>
      <dgm:spPr/>
      <dgm:t>
        <a:bodyPr/>
        <a:lstStyle/>
        <a:p>
          <a:endParaRPr lang="ru-RU"/>
        </a:p>
      </dgm:t>
    </dgm:pt>
    <dgm:pt modelId="{95216D18-3C40-427B-A19B-FDB275DBD69E}" type="pres">
      <dgm:prSet presAssocID="{D0D0EEC3-96B4-4127-BE5E-322DAA0FD40F}" presName="parentLin" presStyleCnt="0"/>
      <dgm:spPr/>
      <dgm:t>
        <a:bodyPr/>
        <a:lstStyle/>
        <a:p>
          <a:endParaRPr lang="ru-RU"/>
        </a:p>
      </dgm:t>
    </dgm:pt>
    <dgm:pt modelId="{CBCA6FF6-50D3-4C81-A041-F10124127E95}" type="pres">
      <dgm:prSet presAssocID="{D0D0EEC3-96B4-4127-BE5E-322DAA0FD40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2ED39E3-96B6-4244-82E0-ADAFC360F849}" type="pres">
      <dgm:prSet presAssocID="{D0D0EEC3-96B4-4127-BE5E-322DAA0FD40F}" presName="parentText" presStyleLbl="node1" presStyleIdx="1" presStyleCnt="3" custScaleX="69912" custScaleY="61608" custLinFactNeighborX="-13791" custLinFactNeighborY="-383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F323A-2195-4E95-BE8F-2B7347F63812}" type="pres">
      <dgm:prSet presAssocID="{D0D0EEC3-96B4-4127-BE5E-322DAA0FD40F}" presName="negativeSpace" presStyleCnt="0"/>
      <dgm:spPr/>
      <dgm:t>
        <a:bodyPr/>
        <a:lstStyle/>
        <a:p>
          <a:endParaRPr lang="ru-RU"/>
        </a:p>
      </dgm:t>
    </dgm:pt>
    <dgm:pt modelId="{BC318EF4-3446-4D6B-99CB-4EB0C53D47BB}" type="pres">
      <dgm:prSet presAssocID="{D0D0EEC3-96B4-4127-BE5E-322DAA0FD40F}" presName="childText" presStyleLbl="conFgAcc1" presStyleIdx="1" presStyleCnt="3" custScaleX="57039" custScaleY="85536" custLinFactNeighborX="-246" custLinFactNeighborY="-37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D5871-633A-4D2B-91FD-77D65DF3032A}" type="pres">
      <dgm:prSet presAssocID="{D01A7748-E8C0-485B-9AE9-6DBBB400AE20}" presName="spaceBetweenRectangles" presStyleCnt="0"/>
      <dgm:spPr/>
      <dgm:t>
        <a:bodyPr/>
        <a:lstStyle/>
        <a:p>
          <a:endParaRPr lang="ru-RU"/>
        </a:p>
      </dgm:t>
    </dgm:pt>
    <dgm:pt modelId="{EEDE3402-4876-47A9-A94A-B1363F3B24F5}" type="pres">
      <dgm:prSet presAssocID="{A3E3E2D4-C0C9-4B28-9B03-A45EAB8A333D}" presName="parentLin" presStyleCnt="0"/>
      <dgm:spPr/>
      <dgm:t>
        <a:bodyPr/>
        <a:lstStyle/>
        <a:p>
          <a:endParaRPr lang="ru-RU"/>
        </a:p>
      </dgm:t>
    </dgm:pt>
    <dgm:pt modelId="{6C267096-8152-42E1-A40B-83BFB08B2BA4}" type="pres">
      <dgm:prSet presAssocID="{A3E3E2D4-C0C9-4B28-9B03-A45EAB8A333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14207B3-6085-4F37-9E54-8097DF125B7C}" type="pres">
      <dgm:prSet presAssocID="{A3E3E2D4-C0C9-4B28-9B03-A45EAB8A333D}" presName="parentText" presStyleLbl="node1" presStyleIdx="2" presStyleCnt="3" custScaleX="68406" custScaleY="50334" custLinFactNeighborX="8204" custLinFactNeighborY="-304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EFCA4-403F-45FC-B345-B1EE694243C7}" type="pres">
      <dgm:prSet presAssocID="{A3E3E2D4-C0C9-4B28-9B03-A45EAB8A333D}" presName="negativeSpace" presStyleCnt="0"/>
      <dgm:spPr/>
      <dgm:t>
        <a:bodyPr/>
        <a:lstStyle/>
        <a:p>
          <a:endParaRPr lang="ru-RU"/>
        </a:p>
      </dgm:t>
    </dgm:pt>
    <dgm:pt modelId="{3B2E8A6E-507B-4FF6-8412-AA69F6A46B9C}" type="pres">
      <dgm:prSet presAssocID="{A3E3E2D4-C0C9-4B28-9B03-A45EAB8A333D}" presName="childText" presStyleLbl="conFgAcc1" presStyleIdx="2" presStyleCnt="3" custScaleX="57039" custScaleY="67459" custLinFactNeighborX="-246" custLinFactNeighborY="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2D0D50-6D93-4DD5-B8E0-B6D6FAB1893A}" type="presOf" srcId="{D0D0EEC3-96B4-4127-BE5E-322DAA0FD40F}" destId="{52ED39E3-96B6-4244-82E0-ADAFC360F849}" srcOrd="1" destOrd="0" presId="urn:microsoft.com/office/officeart/2005/8/layout/list1"/>
    <dgm:cxn modelId="{C5C52F5C-1FD8-4A5D-AF6E-E951A51B80FF}" type="presOf" srcId="{824B2F83-2DCA-427A-80B6-5584CB8B7F3B}" destId="{AABD0BEE-CF2E-4C1F-8AA8-F27543A69AF9}" srcOrd="1" destOrd="0" presId="urn:microsoft.com/office/officeart/2005/8/layout/list1"/>
    <dgm:cxn modelId="{644EB75B-3178-4768-9861-56467279841A}" srcId="{824B2F83-2DCA-427A-80B6-5584CB8B7F3B}" destId="{B08D42A4-75B2-4789-92E6-19087E4CC6B3}" srcOrd="6" destOrd="0" parTransId="{4CE65F45-1AA3-4513-96EC-020B80D1BB15}" sibTransId="{6D7E6C23-8A37-43FE-AFF2-FA52C1AEFB40}"/>
    <dgm:cxn modelId="{0FAF8779-A30A-451D-B6DD-58682E9DA9F5}" srcId="{22BE5B9A-9AC1-423A-9046-FCB8C84CDBF9}" destId="{824B2F83-2DCA-427A-80B6-5584CB8B7F3B}" srcOrd="0" destOrd="0" parTransId="{BBB258C4-C867-4EA2-B789-68F3CB48424B}" sibTransId="{0A668F95-499A-4A28-B24B-62FD70723F1E}"/>
    <dgm:cxn modelId="{B55B0AEE-B25E-4ADA-BE57-2B90C410B381}" type="presOf" srcId="{B08D42A4-75B2-4789-92E6-19087E4CC6B3}" destId="{120714DC-98CF-49D6-B90D-99B178C55773}" srcOrd="0" destOrd="6" presId="urn:microsoft.com/office/officeart/2005/8/layout/list1"/>
    <dgm:cxn modelId="{DF58347B-4B72-44EA-B5B5-E63C607CE1AC}" type="presOf" srcId="{F94AD9FE-3476-4FBA-8CE1-3A68BDB6462A}" destId="{120714DC-98CF-49D6-B90D-99B178C55773}" srcOrd="0" destOrd="0" presId="urn:microsoft.com/office/officeart/2005/8/layout/list1"/>
    <dgm:cxn modelId="{7E9CDDC7-0FCF-43C4-8B2F-6795270838B0}" type="presOf" srcId="{824B2F83-2DCA-427A-80B6-5584CB8B7F3B}" destId="{DEFF4D68-F83B-4BFB-ADD8-A75B9CBBB2FB}" srcOrd="0" destOrd="0" presId="urn:microsoft.com/office/officeart/2005/8/layout/list1"/>
    <dgm:cxn modelId="{0996CBB5-D1F0-4BE2-8496-EB977DB917A5}" srcId="{D0D0EEC3-96B4-4127-BE5E-322DAA0FD40F}" destId="{E2BFB463-6532-48E5-A44F-F1A5CCEA4217}" srcOrd="4" destOrd="0" parTransId="{1D8FBEAA-2D13-49E0-9411-98B838DFAA64}" sibTransId="{F0824C7B-63FB-42DD-8B7A-DA6D1D4427B5}"/>
    <dgm:cxn modelId="{E600CA8C-E704-49FF-8F8C-241D2E9763D4}" type="presOf" srcId="{22BE5B9A-9AC1-423A-9046-FCB8C84CDBF9}" destId="{BA255DF7-4927-4045-B4F8-789A178C1019}" srcOrd="0" destOrd="0" presId="urn:microsoft.com/office/officeart/2005/8/layout/list1"/>
    <dgm:cxn modelId="{DF6526C7-4892-4202-9F25-27BEFA256BAB}" type="presOf" srcId="{8075E724-A838-44E4-8A71-173FCE00C1B5}" destId="{3B2E8A6E-507B-4FF6-8412-AA69F6A46B9C}" srcOrd="0" destOrd="0" presId="urn:microsoft.com/office/officeart/2005/8/layout/list1"/>
    <dgm:cxn modelId="{1E03A9E9-7F78-409D-8B64-2665370E47D0}" type="presOf" srcId="{82B7D5BC-B2F9-4AB4-B232-F3AD2FE68934}" destId="{120714DC-98CF-49D6-B90D-99B178C55773}" srcOrd="0" destOrd="7" presId="urn:microsoft.com/office/officeart/2005/8/layout/list1"/>
    <dgm:cxn modelId="{4BDE255A-D0AF-471E-B6E0-E4C15006888A}" srcId="{824B2F83-2DCA-427A-80B6-5584CB8B7F3B}" destId="{F94AD9FE-3476-4FBA-8CE1-3A68BDB6462A}" srcOrd="0" destOrd="0" parTransId="{5FE436F0-804C-410A-A717-F7BEAA58D127}" sibTransId="{42A91E6C-89DF-44FA-8BCF-A361394F44CF}"/>
    <dgm:cxn modelId="{FB90A015-BEFE-47B0-BCD5-42A6B1678028}" type="presOf" srcId="{0E2B459C-0A78-48E0-B974-299AE691692A}" destId="{BC318EF4-3446-4D6B-99CB-4EB0C53D47BB}" srcOrd="0" destOrd="0" presId="urn:microsoft.com/office/officeart/2005/8/layout/list1"/>
    <dgm:cxn modelId="{B39EDA1E-6FC0-45E6-B294-5644351C5446}" type="presOf" srcId="{A4F81DFE-E072-4053-A23E-416278A704B1}" destId="{120714DC-98CF-49D6-B90D-99B178C55773}" srcOrd="0" destOrd="8" presId="urn:microsoft.com/office/officeart/2005/8/layout/list1"/>
    <dgm:cxn modelId="{8F8720B2-713A-4342-A696-844BE8C95894}" srcId="{824B2F83-2DCA-427A-80B6-5584CB8B7F3B}" destId="{7710E9B7-F29F-4714-8900-F1BEBF12AB49}" srcOrd="3" destOrd="0" parTransId="{CD713F18-7DE8-461A-BB6F-4AE4847E7C11}" sibTransId="{C087797E-3E00-47D7-9339-0094AD58401D}"/>
    <dgm:cxn modelId="{FCF419DC-167B-431A-AEF9-8E71217972A9}" type="presOf" srcId="{6DF2D351-A214-4B71-BB09-D4371BDA90EE}" destId="{120714DC-98CF-49D6-B90D-99B178C55773}" srcOrd="0" destOrd="1" presId="urn:microsoft.com/office/officeart/2005/8/layout/list1"/>
    <dgm:cxn modelId="{AB47DC24-E081-4020-8702-B060C7FC30A6}" srcId="{A3E3E2D4-C0C9-4B28-9B03-A45EAB8A333D}" destId="{F082FA9E-C2E2-460C-8CCF-59A5D2F2621F}" srcOrd="1" destOrd="0" parTransId="{28F5C964-2EE0-4227-8A3C-CAD654DA0FBD}" sibTransId="{6A6B1EF7-4B31-47A6-88C7-E286B71A489B}"/>
    <dgm:cxn modelId="{7725D07C-4B23-405E-959F-C41E73103588}" type="presOf" srcId="{1526F024-B904-4E3B-AE30-5E712E1028BA}" destId="{120714DC-98CF-49D6-B90D-99B178C55773}" srcOrd="0" destOrd="4" presId="urn:microsoft.com/office/officeart/2005/8/layout/list1"/>
    <dgm:cxn modelId="{F0E35329-6A4A-4428-BE33-878766CF9348}" srcId="{D0D0EEC3-96B4-4127-BE5E-322DAA0FD40F}" destId="{1FE54A30-B3FD-4147-A1D6-0DCD9EA3E97B}" srcOrd="1" destOrd="0" parTransId="{113D9230-FBBC-43B0-9B25-198F4A15BA12}" sibTransId="{F8875AF6-61B2-44AE-9E1B-0521141D4148}"/>
    <dgm:cxn modelId="{ABF04423-3605-4BD0-98BF-FEAFD2D2A3F2}" type="presOf" srcId="{B007025B-C7C1-4593-BBDF-D5AF42FA5100}" destId="{120714DC-98CF-49D6-B90D-99B178C55773}" srcOrd="0" destOrd="2" presId="urn:microsoft.com/office/officeart/2005/8/layout/list1"/>
    <dgm:cxn modelId="{86EAD97E-202F-48C6-83DF-0400BDC3F372}" srcId="{824B2F83-2DCA-427A-80B6-5584CB8B7F3B}" destId="{48ADC33D-E2CD-4D07-BACB-081C4C78C14E}" srcOrd="5" destOrd="0" parTransId="{C3E0C779-FD96-4813-ADE1-75418613FE1D}" sibTransId="{2DB33FC9-34A7-477F-8DBF-C36039CD6608}"/>
    <dgm:cxn modelId="{75F174B9-8DA3-4CD8-8159-514F2C5DCDFE}" type="presOf" srcId="{E2BFB463-6532-48E5-A44F-F1A5CCEA4217}" destId="{BC318EF4-3446-4D6B-99CB-4EB0C53D47BB}" srcOrd="0" destOrd="4" presId="urn:microsoft.com/office/officeart/2005/8/layout/list1"/>
    <dgm:cxn modelId="{B32B7BDE-F4D1-46B0-BF17-A8D1026CE47D}" type="presOf" srcId="{A3E3E2D4-C0C9-4B28-9B03-A45EAB8A333D}" destId="{6C267096-8152-42E1-A40B-83BFB08B2BA4}" srcOrd="0" destOrd="0" presId="urn:microsoft.com/office/officeart/2005/8/layout/list1"/>
    <dgm:cxn modelId="{D56A2B98-DF57-44EC-A381-0079FA44FDC0}" type="presOf" srcId="{F082FA9E-C2E2-460C-8CCF-59A5D2F2621F}" destId="{3B2E8A6E-507B-4FF6-8412-AA69F6A46B9C}" srcOrd="0" destOrd="1" presId="urn:microsoft.com/office/officeart/2005/8/layout/list1"/>
    <dgm:cxn modelId="{1DB91C9D-3DB7-4CA6-B084-2CB233F30E4A}" srcId="{D0D0EEC3-96B4-4127-BE5E-322DAA0FD40F}" destId="{C4D971C5-A1FA-452F-84BB-E9661CA7F8C6}" srcOrd="3" destOrd="0" parTransId="{C3BA2FE0-3597-42D8-AC94-9070A5C6ECB2}" sibTransId="{8DCBAE9D-3F96-4C4F-A72F-9F85D3C5B28C}"/>
    <dgm:cxn modelId="{B3F02FCA-16F3-41F0-B00E-FF8146A2F805}" srcId="{824B2F83-2DCA-427A-80B6-5584CB8B7F3B}" destId="{82B7D5BC-B2F9-4AB4-B232-F3AD2FE68934}" srcOrd="7" destOrd="0" parTransId="{D2CDF9B5-C31A-4D7A-AE84-E0DEFA06B67C}" sibTransId="{53FEEE63-74CE-4575-90CE-E710C44FA23A}"/>
    <dgm:cxn modelId="{4BDA748B-4CF8-462E-913F-4E999FA7BDE2}" type="presOf" srcId="{A3E3E2D4-C0C9-4B28-9B03-A45EAB8A333D}" destId="{814207B3-6085-4F37-9E54-8097DF125B7C}" srcOrd="1" destOrd="0" presId="urn:microsoft.com/office/officeart/2005/8/layout/list1"/>
    <dgm:cxn modelId="{6FEDC9E8-2C0F-48AB-8C77-21EFEDB526ED}" srcId="{D0D0EEC3-96B4-4127-BE5E-322DAA0FD40F}" destId="{97E5F601-ED6F-44E3-B626-EDF6A6D2DFD2}" srcOrd="2" destOrd="0" parTransId="{A50E5521-DDF8-49CF-9723-CCCB1EB393DF}" sibTransId="{AF61C1FA-7CC0-4BE9-BE67-463FF98399CA}"/>
    <dgm:cxn modelId="{708EE1D2-93BC-4783-9F26-A0F931E7E724}" srcId="{824B2F83-2DCA-427A-80B6-5584CB8B7F3B}" destId="{1526F024-B904-4E3B-AE30-5E712E1028BA}" srcOrd="4" destOrd="0" parTransId="{5B4F9C3E-6771-4308-8E94-38F8D6A9333D}" sibTransId="{7A69D9AD-6B24-4BB7-AC91-BFF29FB2B090}"/>
    <dgm:cxn modelId="{85FA8164-6FFF-4125-894A-2729A9E4150D}" type="presOf" srcId="{C4D971C5-A1FA-452F-84BB-E9661CA7F8C6}" destId="{BC318EF4-3446-4D6B-99CB-4EB0C53D47BB}" srcOrd="0" destOrd="3" presId="urn:microsoft.com/office/officeart/2005/8/layout/list1"/>
    <dgm:cxn modelId="{294D64AE-1798-4C4A-BAF6-7791A8256408}" srcId="{824B2F83-2DCA-427A-80B6-5584CB8B7F3B}" destId="{B007025B-C7C1-4593-BBDF-D5AF42FA5100}" srcOrd="2" destOrd="0" parTransId="{8A4C7A4B-2E3A-4165-83C5-2FCA84558FEF}" sibTransId="{D5F8884B-AC5E-4215-AEFD-AE613E685000}"/>
    <dgm:cxn modelId="{7101C5DD-6678-40A3-9F94-3DFA18B5CAC6}" type="presOf" srcId="{97E5F601-ED6F-44E3-B626-EDF6A6D2DFD2}" destId="{BC318EF4-3446-4D6B-99CB-4EB0C53D47BB}" srcOrd="0" destOrd="2" presId="urn:microsoft.com/office/officeart/2005/8/layout/list1"/>
    <dgm:cxn modelId="{FA500AE1-ABD7-4E29-AC47-09A79299AF62}" srcId="{22BE5B9A-9AC1-423A-9046-FCB8C84CDBF9}" destId="{D0D0EEC3-96B4-4127-BE5E-322DAA0FD40F}" srcOrd="1" destOrd="0" parTransId="{E046C06C-654B-4B46-B08F-D0547583F18C}" sibTransId="{D01A7748-E8C0-485B-9AE9-6DBBB400AE20}"/>
    <dgm:cxn modelId="{372BF1DF-A064-4D40-8470-99A191899F48}" srcId="{22BE5B9A-9AC1-423A-9046-FCB8C84CDBF9}" destId="{A3E3E2D4-C0C9-4B28-9B03-A45EAB8A333D}" srcOrd="2" destOrd="0" parTransId="{36E42A02-BB82-4C49-8EC6-90AB363FAF1F}" sibTransId="{EF292CF5-7656-40A6-820E-6ECA560DC347}"/>
    <dgm:cxn modelId="{D57576AD-3180-4B55-9C29-291408561716}" srcId="{824B2F83-2DCA-427A-80B6-5584CB8B7F3B}" destId="{6DF2D351-A214-4B71-BB09-D4371BDA90EE}" srcOrd="1" destOrd="0" parTransId="{6450BC7F-059B-4044-A443-4F1532272C33}" sibTransId="{C8D189EF-A5AE-410C-AE53-3544DDB9301F}"/>
    <dgm:cxn modelId="{7ECF3FD7-34C5-4E67-ACFB-8B7D5337E481}" type="presOf" srcId="{63051492-DD53-47E4-BC07-7902306AC846}" destId="{120714DC-98CF-49D6-B90D-99B178C55773}" srcOrd="0" destOrd="9" presId="urn:microsoft.com/office/officeart/2005/8/layout/list1"/>
    <dgm:cxn modelId="{389035D1-CC9A-464A-AD1F-92B8B6164BFB}" type="presOf" srcId="{48ADC33D-E2CD-4D07-BACB-081C4C78C14E}" destId="{120714DC-98CF-49D6-B90D-99B178C55773}" srcOrd="0" destOrd="5" presId="urn:microsoft.com/office/officeart/2005/8/layout/list1"/>
    <dgm:cxn modelId="{C286FE41-B3E2-415C-A1AF-F07E57A5F505}" type="presOf" srcId="{1FE54A30-B3FD-4147-A1D6-0DCD9EA3E97B}" destId="{BC318EF4-3446-4D6B-99CB-4EB0C53D47BB}" srcOrd="0" destOrd="1" presId="urn:microsoft.com/office/officeart/2005/8/layout/list1"/>
    <dgm:cxn modelId="{99780772-4FDA-453E-961A-4AA2135AC278}" srcId="{D0D0EEC3-96B4-4127-BE5E-322DAA0FD40F}" destId="{0E2B459C-0A78-48E0-B974-299AE691692A}" srcOrd="0" destOrd="0" parTransId="{126C74BB-DE74-4518-B809-B25478728BDB}" sibTransId="{E4E34B17-3F3C-468F-A8E7-44B8A3637850}"/>
    <dgm:cxn modelId="{979BE823-1E10-48C2-B75D-330DA56E9D27}" srcId="{A3E3E2D4-C0C9-4B28-9B03-A45EAB8A333D}" destId="{8075E724-A838-44E4-8A71-173FCE00C1B5}" srcOrd="0" destOrd="0" parTransId="{624F81F5-055E-4FD3-8ABF-3FF4FA316B39}" sibTransId="{2AF4620A-F132-4C30-A966-4C4EFE75CD91}"/>
    <dgm:cxn modelId="{693F9B72-91FB-49C6-914C-A0C47D52C189}" srcId="{824B2F83-2DCA-427A-80B6-5584CB8B7F3B}" destId="{A4F81DFE-E072-4053-A23E-416278A704B1}" srcOrd="8" destOrd="0" parTransId="{9AAF4F6F-28F9-4E5D-850F-F747D3094B40}" sibTransId="{136094DA-9CE7-4918-AC01-6A062AEC70DC}"/>
    <dgm:cxn modelId="{7498CDB9-1C9D-4B40-9F57-26F62B6776F8}" type="presOf" srcId="{D0D0EEC3-96B4-4127-BE5E-322DAA0FD40F}" destId="{CBCA6FF6-50D3-4C81-A041-F10124127E95}" srcOrd="0" destOrd="0" presId="urn:microsoft.com/office/officeart/2005/8/layout/list1"/>
    <dgm:cxn modelId="{408EC0F2-0F0B-4890-A719-93D794E83F6A}" type="presOf" srcId="{7710E9B7-F29F-4714-8900-F1BEBF12AB49}" destId="{120714DC-98CF-49D6-B90D-99B178C55773}" srcOrd="0" destOrd="3" presId="urn:microsoft.com/office/officeart/2005/8/layout/list1"/>
    <dgm:cxn modelId="{40E124F1-5E76-4E67-9C4B-DC4D1E84F269}" srcId="{824B2F83-2DCA-427A-80B6-5584CB8B7F3B}" destId="{63051492-DD53-47E4-BC07-7902306AC846}" srcOrd="9" destOrd="0" parTransId="{1C7AFA74-3EED-443D-8ED8-003350EA672E}" sibTransId="{32768472-8E1E-4730-900E-22909759B934}"/>
    <dgm:cxn modelId="{4E84D31F-50AB-4F50-B3F3-D6A27EA2ADAB}" type="presParOf" srcId="{BA255DF7-4927-4045-B4F8-789A178C1019}" destId="{CAD3F65E-59EA-45ED-AE58-B8DAF255DFE8}" srcOrd="0" destOrd="0" presId="urn:microsoft.com/office/officeart/2005/8/layout/list1"/>
    <dgm:cxn modelId="{B711E28C-06D6-4C3F-9B4A-693F48FC210A}" type="presParOf" srcId="{CAD3F65E-59EA-45ED-AE58-B8DAF255DFE8}" destId="{DEFF4D68-F83B-4BFB-ADD8-A75B9CBBB2FB}" srcOrd="0" destOrd="0" presId="urn:microsoft.com/office/officeart/2005/8/layout/list1"/>
    <dgm:cxn modelId="{F013965C-D6FA-492E-BF73-B68CC0B51C97}" type="presParOf" srcId="{CAD3F65E-59EA-45ED-AE58-B8DAF255DFE8}" destId="{AABD0BEE-CF2E-4C1F-8AA8-F27543A69AF9}" srcOrd="1" destOrd="0" presId="urn:microsoft.com/office/officeart/2005/8/layout/list1"/>
    <dgm:cxn modelId="{BC09841D-8CEA-4FBF-8165-7456F5E534A0}" type="presParOf" srcId="{BA255DF7-4927-4045-B4F8-789A178C1019}" destId="{FE78F379-33A4-49F7-A1F2-2D90A30FC891}" srcOrd="1" destOrd="0" presId="urn:microsoft.com/office/officeart/2005/8/layout/list1"/>
    <dgm:cxn modelId="{B139AEDD-E713-4880-B301-80DD4E3EBDAA}" type="presParOf" srcId="{BA255DF7-4927-4045-B4F8-789A178C1019}" destId="{120714DC-98CF-49D6-B90D-99B178C55773}" srcOrd="2" destOrd="0" presId="urn:microsoft.com/office/officeart/2005/8/layout/list1"/>
    <dgm:cxn modelId="{93CEE707-F11B-4772-AA5D-C9987D46B07C}" type="presParOf" srcId="{BA255DF7-4927-4045-B4F8-789A178C1019}" destId="{26001F70-101D-43B7-8049-840FE5913FDB}" srcOrd="3" destOrd="0" presId="urn:microsoft.com/office/officeart/2005/8/layout/list1"/>
    <dgm:cxn modelId="{262F5954-D6D5-4386-BB49-AED993BD77F9}" type="presParOf" srcId="{BA255DF7-4927-4045-B4F8-789A178C1019}" destId="{95216D18-3C40-427B-A19B-FDB275DBD69E}" srcOrd="4" destOrd="0" presId="urn:microsoft.com/office/officeart/2005/8/layout/list1"/>
    <dgm:cxn modelId="{1B96BD58-90B0-4F0E-90A5-EA0F8E15BDB6}" type="presParOf" srcId="{95216D18-3C40-427B-A19B-FDB275DBD69E}" destId="{CBCA6FF6-50D3-4C81-A041-F10124127E95}" srcOrd="0" destOrd="0" presId="urn:microsoft.com/office/officeart/2005/8/layout/list1"/>
    <dgm:cxn modelId="{FE4A39C9-9550-4753-8CF7-48655797BA61}" type="presParOf" srcId="{95216D18-3C40-427B-A19B-FDB275DBD69E}" destId="{52ED39E3-96B6-4244-82E0-ADAFC360F849}" srcOrd="1" destOrd="0" presId="urn:microsoft.com/office/officeart/2005/8/layout/list1"/>
    <dgm:cxn modelId="{241BAB30-EDF4-4EC5-96A8-A9846565ABEC}" type="presParOf" srcId="{BA255DF7-4927-4045-B4F8-789A178C1019}" destId="{CCBF323A-2195-4E95-BE8F-2B7347F63812}" srcOrd="5" destOrd="0" presId="urn:microsoft.com/office/officeart/2005/8/layout/list1"/>
    <dgm:cxn modelId="{D06DC3B7-6CD3-4F64-82EE-A78AFB8C9461}" type="presParOf" srcId="{BA255DF7-4927-4045-B4F8-789A178C1019}" destId="{BC318EF4-3446-4D6B-99CB-4EB0C53D47BB}" srcOrd="6" destOrd="0" presId="urn:microsoft.com/office/officeart/2005/8/layout/list1"/>
    <dgm:cxn modelId="{A47B8D7D-2EA3-4668-A952-105C972F7EAA}" type="presParOf" srcId="{BA255DF7-4927-4045-B4F8-789A178C1019}" destId="{73BD5871-633A-4D2B-91FD-77D65DF3032A}" srcOrd="7" destOrd="0" presId="urn:microsoft.com/office/officeart/2005/8/layout/list1"/>
    <dgm:cxn modelId="{9767C598-AE3C-480C-8FFD-07AA77A7D42D}" type="presParOf" srcId="{BA255DF7-4927-4045-B4F8-789A178C1019}" destId="{EEDE3402-4876-47A9-A94A-B1363F3B24F5}" srcOrd="8" destOrd="0" presId="urn:microsoft.com/office/officeart/2005/8/layout/list1"/>
    <dgm:cxn modelId="{CFE42393-9F26-42BD-9433-9ECD0E68EDB4}" type="presParOf" srcId="{EEDE3402-4876-47A9-A94A-B1363F3B24F5}" destId="{6C267096-8152-42E1-A40B-83BFB08B2BA4}" srcOrd="0" destOrd="0" presId="urn:microsoft.com/office/officeart/2005/8/layout/list1"/>
    <dgm:cxn modelId="{A0F2BBE9-DE07-44A6-9967-C045CE0909CC}" type="presParOf" srcId="{EEDE3402-4876-47A9-A94A-B1363F3B24F5}" destId="{814207B3-6085-4F37-9E54-8097DF125B7C}" srcOrd="1" destOrd="0" presId="urn:microsoft.com/office/officeart/2005/8/layout/list1"/>
    <dgm:cxn modelId="{D0B0EAE9-6F58-400E-8B48-11B87AAF7CA6}" type="presParOf" srcId="{BA255DF7-4927-4045-B4F8-789A178C1019}" destId="{D18EFCA4-403F-45FC-B345-B1EE694243C7}" srcOrd="9" destOrd="0" presId="urn:microsoft.com/office/officeart/2005/8/layout/list1"/>
    <dgm:cxn modelId="{2AF8BE49-61D2-427A-AFD3-124F4D08FF15}" type="presParOf" srcId="{BA255DF7-4927-4045-B4F8-789A178C1019}" destId="{3B2E8A6E-507B-4FF6-8412-AA69F6A46B9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D4FE0-8BD0-41BA-8F07-4B48128681C7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C3144FB-1BAF-444F-A387-8AD96606BF4D}">
      <dgm:prSet phldrT="[Текст]" custT="1"/>
      <dgm:spPr/>
      <dgm:t>
        <a:bodyPr/>
        <a:lstStyle/>
        <a:p>
          <a:r>
            <a:rPr lang="ru-RU" altLang="ru-RU" sz="1600" b="1" dirty="0" smtClean="0"/>
            <a:t>Планируемые авиалинии</a:t>
          </a:r>
          <a:endParaRPr lang="ru-RU" sz="1600" dirty="0"/>
        </a:p>
      </dgm:t>
    </dgm:pt>
    <dgm:pt modelId="{767D111E-B9F0-4FB2-877E-53FE9CCD1426}" type="parTrans" cxnId="{14AE6FD8-F179-4534-874A-FA2F66C7687F}">
      <dgm:prSet/>
      <dgm:spPr/>
      <dgm:t>
        <a:bodyPr/>
        <a:lstStyle/>
        <a:p>
          <a:endParaRPr lang="ru-RU"/>
        </a:p>
      </dgm:t>
    </dgm:pt>
    <dgm:pt modelId="{CD040A6C-1D77-4ACB-A5C3-B90F0B1CDD68}" type="sibTrans" cxnId="{14AE6FD8-F179-4534-874A-FA2F66C7687F}">
      <dgm:prSet/>
      <dgm:spPr/>
      <dgm:t>
        <a:bodyPr/>
        <a:lstStyle/>
        <a:p>
          <a:endParaRPr lang="ru-RU"/>
        </a:p>
      </dgm:t>
    </dgm:pt>
    <dgm:pt modelId="{39BDF980-D27E-4A12-85D0-D5919C1E42AF}">
      <dgm:prSet phldrT="[Текст]" custT="1"/>
      <dgm:spPr/>
      <dgm:t>
        <a:bodyPr/>
        <a:lstStyle/>
        <a:p>
          <a:pPr marL="0" lvl="1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ВНУТРЕННИЕ АВИАЛИНИИ</a:t>
          </a:r>
          <a:endParaRPr lang="ru-RU" sz="11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4D942E1-341E-4DB4-B1E5-182DE14D2F43}" type="parTrans" cxnId="{C5703575-9A99-4570-9533-ADB8204FA962}">
      <dgm:prSet/>
      <dgm:spPr/>
      <dgm:t>
        <a:bodyPr/>
        <a:lstStyle/>
        <a:p>
          <a:endParaRPr lang="ru-RU"/>
        </a:p>
      </dgm:t>
    </dgm:pt>
    <dgm:pt modelId="{F9895BCA-9B13-4FB6-9636-1AF0AA7CBA56}" type="sibTrans" cxnId="{C5703575-9A99-4570-9533-ADB8204FA962}">
      <dgm:prSet/>
      <dgm:spPr/>
      <dgm:t>
        <a:bodyPr/>
        <a:lstStyle/>
        <a:p>
          <a:endParaRPr lang="ru-RU"/>
        </a:p>
      </dgm:t>
    </dgm:pt>
    <dgm:pt modelId="{A93A69F0-A0C5-4164-8A90-8D90841A3333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Санкт-Петербург</a:t>
          </a:r>
          <a:endParaRPr lang="ru-RU" sz="11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45FE1C7-45D9-44E3-B72E-4C2AF1BA6904}" type="parTrans" cxnId="{DC529862-918D-41D5-BEE0-26C0EC0F6F1D}">
      <dgm:prSet/>
      <dgm:spPr/>
      <dgm:t>
        <a:bodyPr/>
        <a:lstStyle/>
        <a:p>
          <a:endParaRPr lang="ru-RU"/>
        </a:p>
      </dgm:t>
    </dgm:pt>
    <dgm:pt modelId="{E29504A5-7D60-4B55-BA0D-37A80092941D}" type="sibTrans" cxnId="{DC529862-918D-41D5-BEE0-26C0EC0F6F1D}">
      <dgm:prSet/>
      <dgm:spPr/>
      <dgm:t>
        <a:bodyPr/>
        <a:lstStyle/>
        <a:p>
          <a:endParaRPr lang="ru-RU"/>
        </a:p>
      </dgm:t>
    </dgm:pt>
    <dgm:pt modelId="{8CF6C169-685B-4489-AF91-94C4D95E0091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Сочи</a:t>
          </a:r>
        </a:p>
      </dgm:t>
    </dgm:pt>
    <dgm:pt modelId="{AD8C7729-B3F5-44AC-AC9B-8DB827AA5902}" type="parTrans" cxnId="{AE96F8AB-39CA-4C5A-93E5-4B70FD5A27D1}">
      <dgm:prSet/>
      <dgm:spPr/>
      <dgm:t>
        <a:bodyPr/>
        <a:lstStyle/>
        <a:p>
          <a:endParaRPr lang="ru-RU"/>
        </a:p>
      </dgm:t>
    </dgm:pt>
    <dgm:pt modelId="{27602B30-8460-44F8-99E9-3E874CB72BB9}" type="sibTrans" cxnId="{AE96F8AB-39CA-4C5A-93E5-4B70FD5A27D1}">
      <dgm:prSet/>
      <dgm:spPr/>
      <dgm:t>
        <a:bodyPr/>
        <a:lstStyle/>
        <a:p>
          <a:endParaRPr lang="ru-RU"/>
        </a:p>
      </dgm:t>
    </dgm:pt>
    <dgm:pt modelId="{36AC6F60-34A2-4FFA-8948-632A18BCE957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Анапа</a:t>
          </a:r>
          <a:endParaRPr lang="ru-RU" sz="11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4095355-3DD0-4C61-82A9-B1CA32609EF0}" type="parTrans" cxnId="{8CFED02C-F885-4C8F-8C04-9D0F3053BC95}">
      <dgm:prSet/>
      <dgm:spPr/>
      <dgm:t>
        <a:bodyPr/>
        <a:lstStyle/>
        <a:p>
          <a:endParaRPr lang="ru-RU"/>
        </a:p>
      </dgm:t>
    </dgm:pt>
    <dgm:pt modelId="{110F2F93-06C1-4893-8334-DD0CD85E2E1E}" type="sibTrans" cxnId="{8CFED02C-F885-4C8F-8C04-9D0F3053BC95}">
      <dgm:prSet/>
      <dgm:spPr/>
      <dgm:t>
        <a:bodyPr/>
        <a:lstStyle/>
        <a:p>
          <a:endParaRPr lang="ru-RU"/>
        </a:p>
      </dgm:t>
    </dgm:pt>
    <dgm:pt modelId="{B7668A3A-7847-4230-988C-33CE3AFF3BB5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Гуанчжоу</a:t>
          </a:r>
        </a:p>
      </dgm:t>
    </dgm:pt>
    <dgm:pt modelId="{13F11A19-8607-4F22-B2F7-048B0B7E2F05}" type="parTrans" cxnId="{C9F66E17-EA5C-4406-9B5D-F38B161C1748}">
      <dgm:prSet/>
      <dgm:spPr/>
      <dgm:t>
        <a:bodyPr/>
        <a:lstStyle/>
        <a:p>
          <a:endParaRPr lang="ru-RU"/>
        </a:p>
      </dgm:t>
    </dgm:pt>
    <dgm:pt modelId="{5A8FB8F9-35A0-406B-97CA-84140DD626C3}" type="sibTrans" cxnId="{C9F66E17-EA5C-4406-9B5D-F38B161C1748}">
      <dgm:prSet/>
      <dgm:spPr/>
      <dgm:t>
        <a:bodyPr/>
        <a:lstStyle/>
        <a:p>
          <a:endParaRPr lang="ru-RU"/>
        </a:p>
      </dgm:t>
    </dgm:pt>
    <dgm:pt modelId="{944F239A-B871-4873-A07D-57BDA49C6B53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Харбин</a:t>
          </a:r>
        </a:p>
      </dgm:t>
    </dgm:pt>
    <dgm:pt modelId="{190858EC-1DB9-4460-BAFE-BA3F27FFEC1B}" type="parTrans" cxnId="{3CD4FC61-BEFF-4B6A-A20A-7663A0C86209}">
      <dgm:prSet/>
      <dgm:spPr/>
      <dgm:t>
        <a:bodyPr/>
        <a:lstStyle/>
        <a:p>
          <a:endParaRPr lang="ru-RU"/>
        </a:p>
      </dgm:t>
    </dgm:pt>
    <dgm:pt modelId="{83DDBAF2-6859-430B-95EF-77DB3B5E4121}" type="sibTrans" cxnId="{3CD4FC61-BEFF-4B6A-A20A-7663A0C86209}">
      <dgm:prSet/>
      <dgm:spPr/>
      <dgm:t>
        <a:bodyPr/>
        <a:lstStyle/>
        <a:p>
          <a:endParaRPr lang="ru-RU"/>
        </a:p>
      </dgm:t>
    </dgm:pt>
    <dgm:pt modelId="{895D405C-69A6-4C87-9796-BD75AE18BF7B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Хух-Хото</a:t>
          </a:r>
        </a:p>
      </dgm:t>
    </dgm:pt>
    <dgm:pt modelId="{7547E1B5-FBFC-49E9-BD6C-8025F4B4767D}" type="parTrans" cxnId="{B16E8766-FA43-4F73-81A9-C1540B561F8C}">
      <dgm:prSet/>
      <dgm:spPr/>
      <dgm:t>
        <a:bodyPr/>
        <a:lstStyle/>
        <a:p>
          <a:endParaRPr lang="ru-RU"/>
        </a:p>
      </dgm:t>
    </dgm:pt>
    <dgm:pt modelId="{79F8E387-F095-49BD-9E6E-127F45F2445D}" type="sibTrans" cxnId="{B16E8766-FA43-4F73-81A9-C1540B561F8C}">
      <dgm:prSet/>
      <dgm:spPr/>
      <dgm:t>
        <a:bodyPr/>
        <a:lstStyle/>
        <a:p>
          <a:endParaRPr lang="ru-RU"/>
        </a:p>
      </dgm:t>
    </dgm:pt>
    <dgm:pt modelId="{84E975A0-9688-4640-80CB-ED4B38858AF4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Цзинань</a:t>
          </a:r>
        </a:p>
      </dgm:t>
    </dgm:pt>
    <dgm:pt modelId="{9A117EB2-D9A1-4139-9A94-A6C2A93A37F4}" type="parTrans" cxnId="{EB1B5E5F-9EA9-472F-969A-16426EFE84F8}">
      <dgm:prSet/>
      <dgm:spPr/>
      <dgm:t>
        <a:bodyPr/>
        <a:lstStyle/>
        <a:p>
          <a:endParaRPr lang="ru-RU"/>
        </a:p>
      </dgm:t>
    </dgm:pt>
    <dgm:pt modelId="{19BB96B0-FC41-4420-9F52-CF8AC02E0D1F}" type="sibTrans" cxnId="{EB1B5E5F-9EA9-472F-969A-16426EFE84F8}">
      <dgm:prSet/>
      <dgm:spPr/>
      <dgm:t>
        <a:bodyPr/>
        <a:lstStyle/>
        <a:p>
          <a:endParaRPr lang="ru-RU"/>
        </a:p>
      </dgm:t>
    </dgm:pt>
    <dgm:pt modelId="{FD60B5A5-1E64-4C84-A87F-4A4272F7BB45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Шанхай</a:t>
          </a:r>
        </a:p>
      </dgm:t>
    </dgm:pt>
    <dgm:pt modelId="{52489B86-1231-4C9A-960E-AF0DC054F8C1}" type="parTrans" cxnId="{110A46CF-9FD8-40CC-8071-C4C8F758A144}">
      <dgm:prSet/>
      <dgm:spPr/>
      <dgm:t>
        <a:bodyPr/>
        <a:lstStyle/>
        <a:p>
          <a:endParaRPr lang="ru-RU"/>
        </a:p>
      </dgm:t>
    </dgm:pt>
    <dgm:pt modelId="{B499C171-5823-41A4-A645-B4FBA61BBF89}" type="sibTrans" cxnId="{110A46CF-9FD8-40CC-8071-C4C8F758A144}">
      <dgm:prSet/>
      <dgm:spPr/>
      <dgm:t>
        <a:bodyPr/>
        <a:lstStyle/>
        <a:p>
          <a:endParaRPr lang="ru-RU"/>
        </a:p>
      </dgm:t>
    </dgm:pt>
    <dgm:pt modelId="{CC1825D7-33AC-4063-864B-929AA4996C44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Шэньян</a:t>
          </a:r>
        </a:p>
      </dgm:t>
    </dgm:pt>
    <dgm:pt modelId="{F50E79FD-67C2-4C77-B5F2-CAD336FB0660}" type="parTrans" cxnId="{DA6A619A-58CA-44EA-BCB8-C5AD2FD6A0C7}">
      <dgm:prSet/>
      <dgm:spPr/>
      <dgm:t>
        <a:bodyPr/>
        <a:lstStyle/>
        <a:p>
          <a:endParaRPr lang="ru-RU"/>
        </a:p>
      </dgm:t>
    </dgm:pt>
    <dgm:pt modelId="{C4D5D8E2-7DFF-4C73-B319-28F6CF64C3A3}" type="sibTrans" cxnId="{DA6A619A-58CA-44EA-BCB8-C5AD2FD6A0C7}">
      <dgm:prSet/>
      <dgm:spPr/>
      <dgm:t>
        <a:bodyPr/>
        <a:lstStyle/>
        <a:p>
          <a:endParaRPr lang="ru-RU"/>
        </a:p>
      </dgm:t>
    </dgm:pt>
    <dgm:pt modelId="{CE0474BA-7D95-4F10-A93F-8A83B69E642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Краснодар</a:t>
          </a:r>
        </a:p>
      </dgm:t>
    </dgm:pt>
    <dgm:pt modelId="{00DC7465-A931-4B6C-B508-2B36A55A75B6}" type="parTrans" cxnId="{06ABAB15-0B6D-4073-9A00-5BD3D9560DEE}">
      <dgm:prSet/>
      <dgm:spPr/>
      <dgm:t>
        <a:bodyPr/>
        <a:lstStyle/>
        <a:p>
          <a:endParaRPr lang="ru-RU"/>
        </a:p>
      </dgm:t>
    </dgm:pt>
    <dgm:pt modelId="{26ED117A-2EA7-4047-A9D6-047C59E4C2C4}" type="sibTrans" cxnId="{06ABAB15-0B6D-4073-9A00-5BD3D9560DEE}">
      <dgm:prSet/>
      <dgm:spPr/>
      <dgm:t>
        <a:bodyPr/>
        <a:lstStyle/>
        <a:p>
          <a:endParaRPr lang="ru-RU"/>
        </a:p>
      </dgm:t>
    </dgm:pt>
    <dgm:pt modelId="{FD65C215-8471-4D90-B2FF-A7E3C7923724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1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Тяньцзинь</a:t>
          </a:r>
          <a:endParaRPr lang="ru-RU" sz="1100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29BC1FF-016D-48C2-9595-D9E4427C0B7C}" type="parTrans" cxnId="{DB6C35F4-4C61-40F3-A52D-96B8101E705F}">
      <dgm:prSet/>
      <dgm:spPr/>
      <dgm:t>
        <a:bodyPr/>
        <a:lstStyle/>
        <a:p>
          <a:endParaRPr lang="ru-RU"/>
        </a:p>
      </dgm:t>
    </dgm:pt>
    <dgm:pt modelId="{DFFA36D1-4DA2-429C-AA07-630FEDEF89EE}" type="sibTrans" cxnId="{DB6C35F4-4C61-40F3-A52D-96B8101E705F}">
      <dgm:prSet/>
      <dgm:spPr/>
      <dgm:t>
        <a:bodyPr/>
        <a:lstStyle/>
        <a:p>
          <a:endParaRPr lang="ru-RU"/>
        </a:p>
      </dgm:t>
    </dgm:pt>
    <dgm:pt modelId="{9588A6F9-0BC5-4FF2-AA0F-75EA2BFD281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Симферополь</a:t>
          </a:r>
        </a:p>
      </dgm:t>
    </dgm:pt>
    <dgm:pt modelId="{F6737024-0AA3-4447-A6BB-A831A865E902}" type="parTrans" cxnId="{DDA0187F-F06B-4779-B8A7-AA4FA6EC05B2}">
      <dgm:prSet/>
      <dgm:spPr/>
      <dgm:t>
        <a:bodyPr/>
        <a:lstStyle/>
        <a:p>
          <a:endParaRPr lang="ru-RU"/>
        </a:p>
      </dgm:t>
    </dgm:pt>
    <dgm:pt modelId="{65A53ABA-9B17-4378-8F1E-56AE0BE57638}" type="sibTrans" cxnId="{DDA0187F-F06B-4779-B8A7-AA4FA6EC05B2}">
      <dgm:prSet/>
      <dgm:spPr/>
      <dgm:t>
        <a:bodyPr/>
        <a:lstStyle/>
        <a:p>
          <a:endParaRPr lang="ru-RU"/>
        </a:p>
      </dgm:t>
    </dgm:pt>
    <dgm:pt modelId="{F180BC70-ADE5-4A28-8C79-3D3D414BC388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Екатеринбург</a:t>
          </a:r>
          <a:endParaRPr lang="ru-RU" sz="11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D0B712-68CD-4E4F-9A33-9D200C4009CA}" type="parTrans" cxnId="{FB3C675D-7733-4978-83AB-4162D162E358}">
      <dgm:prSet/>
      <dgm:spPr/>
      <dgm:t>
        <a:bodyPr/>
        <a:lstStyle/>
        <a:p>
          <a:endParaRPr lang="ru-RU"/>
        </a:p>
      </dgm:t>
    </dgm:pt>
    <dgm:pt modelId="{A6EE2166-80D0-49B4-B0FA-ED970AE69A23}" type="sibTrans" cxnId="{FB3C675D-7733-4978-83AB-4162D162E358}">
      <dgm:prSet/>
      <dgm:spPr/>
      <dgm:t>
        <a:bodyPr/>
        <a:lstStyle/>
        <a:p>
          <a:endParaRPr lang="ru-RU"/>
        </a:p>
      </dgm:t>
    </dgm:pt>
    <dgm:pt modelId="{A12A03B6-CC70-459F-8996-382C6D0FE1A1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1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Эрлянь</a:t>
          </a:r>
          <a:endParaRPr lang="ru-RU" sz="1100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6E116F-546A-4268-B91F-20323452D99A}" type="parTrans" cxnId="{DF4CF561-A82B-4552-B556-3DEB3B9CC53E}">
      <dgm:prSet/>
      <dgm:spPr/>
      <dgm:t>
        <a:bodyPr/>
        <a:lstStyle/>
        <a:p>
          <a:endParaRPr lang="ru-RU"/>
        </a:p>
      </dgm:t>
    </dgm:pt>
    <dgm:pt modelId="{57723F81-236B-4DEA-BBE7-2C32C8101440}" type="sibTrans" cxnId="{DF4CF561-A82B-4552-B556-3DEB3B9CC53E}">
      <dgm:prSet/>
      <dgm:spPr/>
      <dgm:t>
        <a:bodyPr/>
        <a:lstStyle/>
        <a:p>
          <a:endParaRPr lang="ru-RU"/>
        </a:p>
      </dgm:t>
    </dgm:pt>
    <dgm:pt modelId="{BBEBF973-5F25-4BD7-8C95-1B366D26B189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1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Хайлар</a:t>
          </a:r>
          <a:endParaRPr lang="ru-RU" sz="1100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AF1362D-2C91-48EF-AFC2-88EDD5E1C88B}" type="parTrans" cxnId="{C85CFFC2-728F-4E38-96A7-D640A1E8C011}">
      <dgm:prSet/>
      <dgm:spPr/>
      <dgm:t>
        <a:bodyPr/>
        <a:lstStyle/>
        <a:p>
          <a:endParaRPr lang="ru-RU"/>
        </a:p>
      </dgm:t>
    </dgm:pt>
    <dgm:pt modelId="{0F91D194-7730-4DC0-A609-F8BE3EF414C8}" type="sibTrans" cxnId="{C85CFFC2-728F-4E38-96A7-D640A1E8C011}">
      <dgm:prSet/>
      <dgm:spPr/>
      <dgm:t>
        <a:bodyPr/>
        <a:lstStyle/>
        <a:p>
          <a:endParaRPr lang="ru-RU"/>
        </a:p>
      </dgm:t>
    </dgm:pt>
    <dgm:pt modelId="{011BF653-2F14-4524-BFD0-3BCCE1C380E1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МЕЖДУНАРОДНЫЕ АВИАЛИНИИ</a:t>
          </a:r>
        </a:p>
      </dgm:t>
    </dgm:pt>
    <dgm:pt modelId="{1F4C4461-A6AE-4C52-B3AA-5A6A764DD963}" type="parTrans" cxnId="{FCB8E6DF-DB14-4322-8DF4-428B7F98644B}">
      <dgm:prSet/>
      <dgm:spPr/>
      <dgm:t>
        <a:bodyPr/>
        <a:lstStyle/>
        <a:p>
          <a:endParaRPr lang="ru-RU"/>
        </a:p>
      </dgm:t>
    </dgm:pt>
    <dgm:pt modelId="{E81B34A8-6476-4DA0-9D95-F5134937B4B7}" type="sibTrans" cxnId="{FCB8E6DF-DB14-4322-8DF4-428B7F98644B}">
      <dgm:prSet/>
      <dgm:spPr/>
      <dgm:t>
        <a:bodyPr/>
        <a:lstStyle/>
        <a:p>
          <a:endParaRPr lang="ru-RU"/>
        </a:p>
      </dgm:t>
    </dgm:pt>
    <dgm:pt modelId="{04A3E71C-FC24-439D-A96E-26078C738078}">
      <dgm:prSet phldrT="[Текст]" custT="1"/>
      <dgm:spPr/>
      <dgm:t>
        <a:bodyPr/>
        <a:lstStyle/>
        <a:p>
          <a:pPr marL="0" lvl="0" indent="0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ru-RU" sz="11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E11DECE-0252-4345-8396-CA54CF856400}" type="parTrans" cxnId="{39B12428-13CB-4E58-BBC7-9A1D7F7DCA9C}">
      <dgm:prSet/>
      <dgm:spPr/>
      <dgm:t>
        <a:bodyPr/>
        <a:lstStyle/>
        <a:p>
          <a:endParaRPr lang="ru-RU"/>
        </a:p>
      </dgm:t>
    </dgm:pt>
    <dgm:pt modelId="{0C9B5E3F-C1EE-4DB8-8667-0E7A6DC9F592}" type="sibTrans" cxnId="{39B12428-13CB-4E58-BBC7-9A1D7F7DCA9C}">
      <dgm:prSet/>
      <dgm:spPr/>
      <dgm:t>
        <a:bodyPr/>
        <a:lstStyle/>
        <a:p>
          <a:endParaRPr lang="ru-RU"/>
        </a:p>
      </dgm:t>
    </dgm:pt>
    <dgm:pt modelId="{F682F1DF-CE10-4575-8D90-9AD5830AA1F5}" type="pres">
      <dgm:prSet presAssocID="{588D4FE0-8BD0-41BA-8F07-4B48128681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288DE7-F846-4A08-A123-DCFC79571958}" type="pres">
      <dgm:prSet presAssocID="{4C3144FB-1BAF-444F-A387-8AD96606BF4D}" presName="parentText" presStyleLbl="node1" presStyleIdx="0" presStyleCnt="1" custScaleX="73333" custScaleY="33665" custLinFactNeighborX="-9543" custLinFactNeighborY="-8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A2553-1007-415D-A908-935AA6F6ECD8}" type="pres">
      <dgm:prSet presAssocID="{4C3144FB-1BAF-444F-A387-8AD96606BF4D}" presName="childText" presStyleLbl="revTx" presStyleIdx="0" presStyleCnt="1" custScaleY="106164" custLinFactNeighborY="5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5CFFC2-728F-4E38-96A7-D640A1E8C011}" srcId="{4C3144FB-1BAF-444F-A387-8AD96606BF4D}" destId="{BBEBF973-5F25-4BD7-8C95-1B366D26B189}" srcOrd="17" destOrd="0" parTransId="{EAF1362D-2C91-48EF-AFC2-88EDD5E1C88B}" sibTransId="{0F91D194-7730-4DC0-A609-F8BE3EF414C8}"/>
    <dgm:cxn modelId="{3DCB4197-B503-41F1-B201-8EC52123FB96}" type="presOf" srcId="{B7668A3A-7847-4230-988C-33CE3AFF3BB5}" destId="{BD6A2553-1007-415D-A908-935AA6F6ECD8}" srcOrd="0" destOrd="9" presId="urn:microsoft.com/office/officeart/2005/8/layout/vList2"/>
    <dgm:cxn modelId="{AE96F8AB-39CA-4C5A-93E5-4B70FD5A27D1}" srcId="{4C3144FB-1BAF-444F-A387-8AD96606BF4D}" destId="{8CF6C169-685B-4489-AF91-94C4D95E0091}" srcOrd="5" destOrd="0" parTransId="{AD8C7729-B3F5-44AC-AC9B-8DB827AA5902}" sibTransId="{27602B30-8460-44F8-99E9-3E874CB72BB9}"/>
    <dgm:cxn modelId="{C5703575-9A99-4570-9533-ADB8204FA962}" srcId="{4C3144FB-1BAF-444F-A387-8AD96606BF4D}" destId="{39BDF980-D27E-4A12-85D0-D5919C1E42AF}" srcOrd="0" destOrd="0" parTransId="{F4D942E1-341E-4DB4-B1E5-182DE14D2F43}" sibTransId="{F9895BCA-9B13-4FB6-9636-1AF0AA7CBA56}"/>
    <dgm:cxn modelId="{399AD331-FE83-41EF-8205-2A43A628DE60}" type="presOf" srcId="{8CF6C169-685B-4489-AF91-94C4D95E0091}" destId="{BD6A2553-1007-415D-A908-935AA6F6ECD8}" srcOrd="0" destOrd="5" presId="urn:microsoft.com/office/officeart/2005/8/layout/vList2"/>
    <dgm:cxn modelId="{3CD4FC61-BEFF-4B6A-A20A-7663A0C86209}" srcId="{4C3144FB-1BAF-444F-A387-8AD96606BF4D}" destId="{944F239A-B871-4873-A07D-57BDA49C6B53}" srcOrd="11" destOrd="0" parTransId="{190858EC-1DB9-4460-BAFE-BA3F27FFEC1B}" sibTransId="{83DDBAF2-6859-430B-95EF-77DB3B5E4121}"/>
    <dgm:cxn modelId="{BE1D4223-FA26-4059-A837-4006FA93B22A}" type="presOf" srcId="{895D405C-69A6-4C87-9796-BD75AE18BF7B}" destId="{BD6A2553-1007-415D-A908-935AA6F6ECD8}" srcOrd="0" destOrd="12" presId="urn:microsoft.com/office/officeart/2005/8/layout/vList2"/>
    <dgm:cxn modelId="{39B12428-13CB-4E58-BBC7-9A1D7F7DCA9C}" srcId="{4C3144FB-1BAF-444F-A387-8AD96606BF4D}" destId="{04A3E71C-FC24-439D-A96E-26078C738078}" srcOrd="7" destOrd="0" parTransId="{4E11DECE-0252-4345-8396-CA54CF856400}" sibTransId="{0C9B5E3F-C1EE-4DB8-8667-0E7A6DC9F592}"/>
    <dgm:cxn modelId="{8FC233AF-B4B2-4FA6-952B-1277434BDB86}" type="presOf" srcId="{CC1825D7-33AC-4063-864B-929AA4996C44}" destId="{BD6A2553-1007-415D-A908-935AA6F6ECD8}" srcOrd="0" destOrd="15" presId="urn:microsoft.com/office/officeart/2005/8/layout/vList2"/>
    <dgm:cxn modelId="{87A71BAB-88D6-4AD5-BB43-CE95B45292D5}" type="presOf" srcId="{39BDF980-D27E-4A12-85D0-D5919C1E42AF}" destId="{BD6A2553-1007-415D-A908-935AA6F6ECD8}" srcOrd="0" destOrd="0" presId="urn:microsoft.com/office/officeart/2005/8/layout/vList2"/>
    <dgm:cxn modelId="{1C33D619-6CE2-4670-B129-43151F8F4C76}" type="presOf" srcId="{588D4FE0-8BD0-41BA-8F07-4B48128681C7}" destId="{F682F1DF-CE10-4575-8D90-9AD5830AA1F5}" srcOrd="0" destOrd="0" presId="urn:microsoft.com/office/officeart/2005/8/layout/vList2"/>
    <dgm:cxn modelId="{6A9AA48A-0989-4155-883A-B96083970CB8}" type="presOf" srcId="{944F239A-B871-4873-A07D-57BDA49C6B53}" destId="{BD6A2553-1007-415D-A908-935AA6F6ECD8}" srcOrd="0" destOrd="11" presId="urn:microsoft.com/office/officeart/2005/8/layout/vList2"/>
    <dgm:cxn modelId="{7A570CE7-251E-415B-8AA7-5BF981022BD1}" type="presOf" srcId="{9588A6F9-0BC5-4FF2-AA0F-75EA2BFD2811}" destId="{BD6A2553-1007-415D-A908-935AA6F6ECD8}" srcOrd="0" destOrd="4" presId="urn:microsoft.com/office/officeart/2005/8/layout/vList2"/>
    <dgm:cxn modelId="{FB3C675D-7733-4978-83AB-4162D162E358}" srcId="{4C3144FB-1BAF-444F-A387-8AD96606BF4D}" destId="{F180BC70-ADE5-4A28-8C79-3D3D414BC388}" srcOrd="2" destOrd="0" parTransId="{2ED0B712-68CD-4E4F-9A33-9D200C4009CA}" sibTransId="{A6EE2166-80D0-49B4-B0FA-ED970AE69A23}"/>
    <dgm:cxn modelId="{19AC738C-27E0-4A87-A02F-03BCFED56E95}" type="presOf" srcId="{A93A69F0-A0C5-4164-8A90-8D90841A3333}" destId="{BD6A2553-1007-415D-A908-935AA6F6ECD8}" srcOrd="0" destOrd="1" presId="urn:microsoft.com/office/officeart/2005/8/layout/vList2"/>
    <dgm:cxn modelId="{14AE6FD8-F179-4534-874A-FA2F66C7687F}" srcId="{588D4FE0-8BD0-41BA-8F07-4B48128681C7}" destId="{4C3144FB-1BAF-444F-A387-8AD96606BF4D}" srcOrd="0" destOrd="0" parTransId="{767D111E-B9F0-4FB2-877E-53FE9CCD1426}" sibTransId="{CD040A6C-1D77-4ACB-A5C3-B90F0B1CDD68}"/>
    <dgm:cxn modelId="{110A46CF-9FD8-40CC-8071-C4C8F758A144}" srcId="{4C3144FB-1BAF-444F-A387-8AD96606BF4D}" destId="{FD60B5A5-1E64-4C84-A87F-4A4272F7BB45}" srcOrd="14" destOrd="0" parTransId="{52489B86-1231-4C9A-960E-AF0DC054F8C1}" sibTransId="{B499C171-5823-41A4-A645-B4FBA61BBF89}"/>
    <dgm:cxn modelId="{06ABAB15-0B6D-4073-9A00-5BD3D9560DEE}" srcId="{4C3144FB-1BAF-444F-A387-8AD96606BF4D}" destId="{CE0474BA-7D95-4F10-A93F-8A83B69E6422}" srcOrd="3" destOrd="0" parTransId="{00DC7465-A931-4B6C-B508-2B36A55A75B6}" sibTransId="{26ED117A-2EA7-4047-A9D6-047C59E4C2C4}"/>
    <dgm:cxn modelId="{DA6A619A-58CA-44EA-BCB8-C5AD2FD6A0C7}" srcId="{4C3144FB-1BAF-444F-A387-8AD96606BF4D}" destId="{CC1825D7-33AC-4063-864B-929AA4996C44}" srcOrd="15" destOrd="0" parTransId="{F50E79FD-67C2-4C77-B5F2-CAD336FB0660}" sibTransId="{C4D5D8E2-7DFF-4C73-B319-28F6CF64C3A3}"/>
    <dgm:cxn modelId="{B16E8766-FA43-4F73-81A9-C1540B561F8C}" srcId="{4C3144FB-1BAF-444F-A387-8AD96606BF4D}" destId="{895D405C-69A6-4C87-9796-BD75AE18BF7B}" srcOrd="12" destOrd="0" parTransId="{7547E1B5-FBFC-49E9-BD6C-8025F4B4767D}" sibTransId="{79F8E387-F095-49BD-9E6E-127F45F2445D}"/>
    <dgm:cxn modelId="{AFD870DA-A4A1-4BBC-9F0C-87FA07073F0C}" type="presOf" srcId="{F180BC70-ADE5-4A28-8C79-3D3D414BC388}" destId="{BD6A2553-1007-415D-A908-935AA6F6ECD8}" srcOrd="0" destOrd="2" presId="urn:microsoft.com/office/officeart/2005/8/layout/vList2"/>
    <dgm:cxn modelId="{DF4CF561-A82B-4552-B556-3DEB3B9CC53E}" srcId="{4C3144FB-1BAF-444F-A387-8AD96606BF4D}" destId="{A12A03B6-CC70-459F-8996-382C6D0FE1A1}" srcOrd="16" destOrd="0" parTransId="{546E116F-546A-4268-B91F-20323452D99A}" sibTransId="{57723F81-236B-4DEA-BBE7-2C32C8101440}"/>
    <dgm:cxn modelId="{DB6C35F4-4C61-40F3-A52D-96B8101E705F}" srcId="{4C3144FB-1BAF-444F-A387-8AD96606BF4D}" destId="{FD65C215-8471-4D90-B2FF-A7E3C7923724}" srcOrd="10" destOrd="0" parTransId="{A29BC1FF-016D-48C2-9595-D9E4427C0B7C}" sibTransId="{DFFA36D1-4DA2-429C-AA07-630FEDEF89EE}"/>
    <dgm:cxn modelId="{C7E2337E-64E5-4AB3-B9EE-854C3EC26110}" type="presOf" srcId="{011BF653-2F14-4524-BFD0-3BCCE1C380E1}" destId="{BD6A2553-1007-415D-A908-935AA6F6ECD8}" srcOrd="0" destOrd="8" presId="urn:microsoft.com/office/officeart/2005/8/layout/vList2"/>
    <dgm:cxn modelId="{099D1F2E-8F3B-4902-BA5B-3B0AC2C638E2}" type="presOf" srcId="{FD60B5A5-1E64-4C84-A87F-4A4272F7BB45}" destId="{BD6A2553-1007-415D-A908-935AA6F6ECD8}" srcOrd="0" destOrd="14" presId="urn:microsoft.com/office/officeart/2005/8/layout/vList2"/>
    <dgm:cxn modelId="{FF1C1C1F-C8AC-4BB1-8EC5-43071CF5BFCB}" type="presOf" srcId="{36AC6F60-34A2-4FFA-8948-632A18BCE957}" destId="{BD6A2553-1007-415D-A908-935AA6F6ECD8}" srcOrd="0" destOrd="6" presId="urn:microsoft.com/office/officeart/2005/8/layout/vList2"/>
    <dgm:cxn modelId="{DDA0187F-F06B-4779-B8A7-AA4FA6EC05B2}" srcId="{4C3144FB-1BAF-444F-A387-8AD96606BF4D}" destId="{9588A6F9-0BC5-4FF2-AA0F-75EA2BFD2811}" srcOrd="4" destOrd="0" parTransId="{F6737024-0AA3-4447-A6BB-A831A865E902}" sibTransId="{65A53ABA-9B17-4378-8F1E-56AE0BE57638}"/>
    <dgm:cxn modelId="{EB1B5E5F-9EA9-472F-969A-16426EFE84F8}" srcId="{4C3144FB-1BAF-444F-A387-8AD96606BF4D}" destId="{84E975A0-9688-4640-80CB-ED4B38858AF4}" srcOrd="13" destOrd="0" parTransId="{9A117EB2-D9A1-4139-9A94-A6C2A93A37F4}" sibTransId="{19BB96B0-FC41-4420-9F52-CF8AC02E0D1F}"/>
    <dgm:cxn modelId="{FB927B43-7947-40BF-8A88-4C7051942216}" type="presOf" srcId="{04A3E71C-FC24-439D-A96E-26078C738078}" destId="{BD6A2553-1007-415D-A908-935AA6F6ECD8}" srcOrd="0" destOrd="7" presId="urn:microsoft.com/office/officeart/2005/8/layout/vList2"/>
    <dgm:cxn modelId="{FCB8E6DF-DB14-4322-8DF4-428B7F98644B}" srcId="{4C3144FB-1BAF-444F-A387-8AD96606BF4D}" destId="{011BF653-2F14-4524-BFD0-3BCCE1C380E1}" srcOrd="8" destOrd="0" parTransId="{1F4C4461-A6AE-4C52-B3AA-5A6A764DD963}" sibTransId="{E81B34A8-6476-4DA0-9D95-F5134937B4B7}"/>
    <dgm:cxn modelId="{7C2154C7-B12A-4C1D-8AB7-FCAC85DD1FA9}" type="presOf" srcId="{BBEBF973-5F25-4BD7-8C95-1B366D26B189}" destId="{BD6A2553-1007-415D-A908-935AA6F6ECD8}" srcOrd="0" destOrd="17" presId="urn:microsoft.com/office/officeart/2005/8/layout/vList2"/>
    <dgm:cxn modelId="{4006E448-638F-45C2-8720-814F3A6F5B4C}" type="presOf" srcId="{4C3144FB-1BAF-444F-A387-8AD96606BF4D}" destId="{39288DE7-F846-4A08-A123-DCFC79571958}" srcOrd="0" destOrd="0" presId="urn:microsoft.com/office/officeart/2005/8/layout/vList2"/>
    <dgm:cxn modelId="{6FCDD3E1-4023-43D5-867D-DA8D3E692E9A}" type="presOf" srcId="{A12A03B6-CC70-459F-8996-382C6D0FE1A1}" destId="{BD6A2553-1007-415D-A908-935AA6F6ECD8}" srcOrd="0" destOrd="16" presId="urn:microsoft.com/office/officeart/2005/8/layout/vList2"/>
    <dgm:cxn modelId="{79648002-E39E-482D-A664-AF91CA60037D}" type="presOf" srcId="{CE0474BA-7D95-4F10-A93F-8A83B69E6422}" destId="{BD6A2553-1007-415D-A908-935AA6F6ECD8}" srcOrd="0" destOrd="3" presId="urn:microsoft.com/office/officeart/2005/8/layout/vList2"/>
    <dgm:cxn modelId="{C9F66E17-EA5C-4406-9B5D-F38B161C1748}" srcId="{4C3144FB-1BAF-444F-A387-8AD96606BF4D}" destId="{B7668A3A-7847-4230-988C-33CE3AFF3BB5}" srcOrd="9" destOrd="0" parTransId="{13F11A19-8607-4F22-B2F7-048B0B7E2F05}" sibTransId="{5A8FB8F9-35A0-406B-97CA-84140DD626C3}"/>
    <dgm:cxn modelId="{DC529862-918D-41D5-BEE0-26C0EC0F6F1D}" srcId="{4C3144FB-1BAF-444F-A387-8AD96606BF4D}" destId="{A93A69F0-A0C5-4164-8A90-8D90841A3333}" srcOrd="1" destOrd="0" parTransId="{F45FE1C7-45D9-44E3-B72E-4C2AF1BA6904}" sibTransId="{E29504A5-7D60-4B55-BA0D-37A80092941D}"/>
    <dgm:cxn modelId="{8CFED02C-F885-4C8F-8C04-9D0F3053BC95}" srcId="{4C3144FB-1BAF-444F-A387-8AD96606BF4D}" destId="{36AC6F60-34A2-4FFA-8948-632A18BCE957}" srcOrd="6" destOrd="0" parTransId="{14095355-3DD0-4C61-82A9-B1CA32609EF0}" sibTransId="{110F2F93-06C1-4893-8334-DD0CD85E2E1E}"/>
    <dgm:cxn modelId="{E30CA6A3-4332-45B8-90A2-7891DD763FF4}" type="presOf" srcId="{84E975A0-9688-4640-80CB-ED4B38858AF4}" destId="{BD6A2553-1007-415D-A908-935AA6F6ECD8}" srcOrd="0" destOrd="13" presId="urn:microsoft.com/office/officeart/2005/8/layout/vList2"/>
    <dgm:cxn modelId="{ADE9EC3F-18F2-4CE2-9AA2-88A6F994778A}" type="presOf" srcId="{FD65C215-8471-4D90-B2FF-A7E3C7923724}" destId="{BD6A2553-1007-415D-A908-935AA6F6ECD8}" srcOrd="0" destOrd="10" presId="urn:microsoft.com/office/officeart/2005/8/layout/vList2"/>
    <dgm:cxn modelId="{A3805B1E-60AE-4602-BBDE-6625EFE6E14D}" type="presParOf" srcId="{F682F1DF-CE10-4575-8D90-9AD5830AA1F5}" destId="{39288DE7-F846-4A08-A123-DCFC79571958}" srcOrd="0" destOrd="0" presId="urn:microsoft.com/office/officeart/2005/8/layout/vList2"/>
    <dgm:cxn modelId="{EDB32625-75DC-4043-8BDE-BB20D5284FC6}" type="presParOf" srcId="{F682F1DF-CE10-4575-8D90-9AD5830AA1F5}" destId="{BD6A2553-1007-415D-A908-935AA6F6ECD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DE4D5702-AEC8-467B-A0E4-5622B4AFDE63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24678"/>
            <a:ext cx="5487041" cy="4476512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7DA6BF5F-6F4F-4F0F-9C45-CA41EC59D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DD413-E2C3-4F5C-AF48-84E161605B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5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5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77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1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5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19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3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0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7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8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72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EF5E6-5FB9-4961-8A83-5A5F24DA2588}" type="datetimeFigureOut">
              <a:rPr lang="ru-RU" smtClean="0"/>
              <a:t>10.02.20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1939C-4399-4DD2-B2A4-4366F59F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0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Layout" Target="../diagrams/layout2.xml"/><Relationship Id="rId1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49.jpeg"/><Relationship Id="rId2" Type="http://schemas.openxmlformats.org/officeDocument/2006/relationships/image" Target="../media/image45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8.gif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47.jpeg"/><Relationship Id="rId4" Type="http://schemas.openxmlformats.org/officeDocument/2006/relationships/diagramData" Target="../diagrams/data1.xml"/><Relationship Id="rId9" Type="http://schemas.openxmlformats.org/officeDocument/2006/relationships/image" Target="../media/image46.jpeg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hyperlink" Target="https://www.google.ru/url?sa=i&amp;rct=j&amp;q=&amp;esrc=s&amp;source=images&amp;cd=&amp;cad=rja&amp;uact=8&amp;ved=0ahUKEwi8nKz7h8HXAhVmQJoKHVgNDhcQjRwIBw&amp;url=https://yandex.ru/collections/card/59a7207f215a8400af53253c/&amp;psig=AOvVaw2nKbSmzx7r9zVUST1ZPw3W&amp;ust=1510851687479953" TargetMode="External"/><Relationship Id="rId10" Type="http://schemas.openxmlformats.org/officeDocument/2006/relationships/image" Target="../media/image74.jpeg"/><Relationship Id="rId4" Type="http://schemas.openxmlformats.org/officeDocument/2006/relationships/image" Target="../media/image70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image" Target="../media/image98.jpeg"/><Relationship Id="rId7" Type="http://schemas.openxmlformats.org/officeDocument/2006/relationships/image" Target="../media/image102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27584" y="4149080"/>
            <a:ext cx="8316416" cy="1872208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043682" y="1412776"/>
            <a:ext cx="3530812" cy="101566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Воздушные 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Ворота 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Бурятии</a:t>
            </a:r>
            <a:endParaRPr 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609536" cy="68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4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76772"/>
            <a:ext cx="4320480" cy="151216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МОДЕРНИЗАЦИЯ </a:t>
            </a:r>
            <a:b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АЭРОПОРТОВОГО </a:t>
            </a:r>
            <a:b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КОМПЛЕКСА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524" y="3429000"/>
            <a:ext cx="3816424" cy="3429000"/>
          </a:xfrm>
        </p:spPr>
        <p:txBody>
          <a:bodyPr>
            <a:normAutofit/>
          </a:bodyPr>
          <a:lstStyle/>
          <a:p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Внедрение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новых  отраслевых </a:t>
            </a:r>
            <a:r>
              <a:rPr lang="en-US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технологий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Обновление: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оборудования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автоматизированной обработки багажа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перронной механизации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спецтранспорта для содержания аэродрома, обслуживания воздушных судов и пассажиров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2843808" cy="2132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373216"/>
            <a:ext cx="2715539" cy="14847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373216"/>
            <a:ext cx="1630529" cy="1484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05" y="0"/>
            <a:ext cx="1478695" cy="2132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60" y="2276872"/>
            <a:ext cx="441083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16" y="1052736"/>
            <a:ext cx="3816424" cy="15841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МОДЕРНИЗАЦИЯ ГРУЗОВОГО КОМПЛЕКСА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996952"/>
            <a:ext cx="3816424" cy="3744416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Наличие перрона для грузовых ВС</a:t>
            </a:r>
          </a:p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Специальная аэропортовая техника и оборудование,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том числе погрузчик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Commander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15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который </a:t>
            </a:r>
            <a:r>
              <a:rPr lang="ru-RU" sz="1200" b="1" dirty="0">
                <a:solidFill>
                  <a:srgbClr val="0066CC"/>
                </a:solidFill>
              </a:rPr>
              <a:t>позволяет обслуживать грузовые ВС </a:t>
            </a:r>
            <a:r>
              <a:rPr lang="ru-RU" sz="1200" b="1" dirty="0" smtClean="0">
                <a:solidFill>
                  <a:srgbClr val="0066CC"/>
                </a:solidFill>
              </a:rPr>
              <a:t>всех </a:t>
            </a:r>
            <a:r>
              <a:rPr lang="ru-RU" sz="1200" b="1" dirty="0">
                <a:solidFill>
                  <a:srgbClr val="0066CC"/>
                </a:solidFill>
              </a:rPr>
              <a:t>типов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/>
              <a:t> 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Холодильные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установки, обеспечивающие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температурный режим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хранения груза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Автомобильные весы</a:t>
            </a:r>
          </a:p>
          <a:p>
            <a:endParaRPr lang="ru-RU" sz="1200" dirty="0" smtClean="0">
              <a:solidFill>
                <a:srgbClr val="0066CC"/>
              </a:solidFill>
            </a:endParaRPr>
          </a:p>
          <a:p>
            <a:endParaRPr lang="ru-RU" sz="1200" dirty="0" smtClean="0">
              <a:solidFill>
                <a:srgbClr val="0066CC"/>
              </a:solidFill>
            </a:endParaRPr>
          </a:p>
          <a:p>
            <a:endParaRPr lang="ru-RU" sz="1200" dirty="0" smtClean="0">
              <a:solidFill>
                <a:srgbClr val="0066CC"/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-310827" y="3501008"/>
            <a:ext cx="4810819" cy="45719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>
            <a:off x="-304336" y="4365104"/>
            <a:ext cx="4804328" cy="45719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2" y="0"/>
            <a:ext cx="1944216" cy="146469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47" y="0"/>
            <a:ext cx="2400253" cy="144016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16" y="1628800"/>
            <a:ext cx="4489442" cy="30537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4797152"/>
            <a:ext cx="4486275" cy="206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024336" cy="57210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АВИАЛИНИИ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48264" y="6381328"/>
            <a:ext cx="2016224" cy="360040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"/>
            <a:ext cx="4716016" cy="771188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547828746"/>
              </p:ext>
            </p:extLst>
          </p:nvPr>
        </p:nvGraphicFramePr>
        <p:xfrm>
          <a:off x="267084" y="1556792"/>
          <a:ext cx="632114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10497"/>
            <a:ext cx="1179051" cy="7842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64771"/>
            <a:ext cx="1179051" cy="792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96952"/>
            <a:ext cx="1179051" cy="738951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110412460"/>
              </p:ext>
            </p:extLst>
          </p:nvPr>
        </p:nvGraphicFramePr>
        <p:xfrm>
          <a:off x="4616385" y="1484784"/>
          <a:ext cx="452761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09" y="2204864"/>
            <a:ext cx="2192291" cy="12961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09" y="4460382"/>
            <a:ext cx="2182436" cy="12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71188"/>
            <a:ext cx="7283152" cy="11620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ПОТЕНЦИАЛЬНЫЕ ТУРИСТИЧЕСКИЕ МАРШРУТЫ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БАЙКАЛЬСКОГО РЕГИОНА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2" y="5153443"/>
            <a:ext cx="183620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upload.wikimedia.org/wikipedia/commons/thumb/d/da/Field_of_flowers%2C_Arshan_%282%29.JPG/383px-Field_of_flowers%2C_Arshan_%282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9" y="3497712"/>
            <a:ext cx="195351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7168" y="6398947"/>
            <a:ext cx="2207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Джергинский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заповедник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7168" y="4731331"/>
            <a:ext cx="2654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Тункинский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национальный парк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66629"/>
            <a:ext cx="579921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6300192" y="3789040"/>
            <a:ext cx="576064" cy="1250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4427984" y="5039108"/>
            <a:ext cx="1872208" cy="11433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012160" y="4365104"/>
            <a:ext cx="288032" cy="6740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779130" y="4003968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Хужир (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о.Ольхон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endParaRPr lang="ru-RU" sz="1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2180523"/>
            <a:ext cx="549948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сентября 2019 г. авиакомпания «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СиЛА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запустила рейс Улан-Удэ — Хужир (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о.Ольхон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  <a:endParaRPr lang="ru-RU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рамках расширения республиканской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авиамаршрутной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сети на 2020-2021 годы планируется выполнение рейсов по маршрутам: Улан-Удэ – Курумкан, Улан-Удэ – Кырен, Улан-Удэ – Орлик, Улан-Удэ – Багдарин и Улан-Удэ – Закаменск.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6300192" y="3717032"/>
            <a:ext cx="1584176" cy="13220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 flipH="1">
            <a:off x="4779130" y="5039108"/>
            <a:ext cx="1521062" cy="72640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/>
          <p:nvPr/>
        </p:nvCxnSpPr>
        <p:spPr>
          <a:xfrm flipH="1" flipV="1">
            <a:off x="3707904" y="4721848"/>
            <a:ext cx="2592288" cy="31726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Текст 3"/>
          <p:cNvSpPr>
            <a:spLocks noGrp="1"/>
          </p:cNvSpPr>
          <p:nvPr>
            <p:ph type="body" sz="half" idx="2"/>
          </p:nvPr>
        </p:nvSpPr>
        <p:spPr>
          <a:xfrm>
            <a:off x="6948264" y="6381328"/>
            <a:ext cx="2016224" cy="360040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9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167" y="771188"/>
            <a:ext cx="8003232" cy="11620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ВЫГОДНЫЕ ЦЕНЫ НА МОСКОВСКОМ НАПРАВЛЕНИИ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1584758"/>
            <a:ext cx="3024336" cy="4976590"/>
          </a:xfrm>
        </p:spPr>
        <p:txBody>
          <a:bodyPr/>
          <a:lstStyle/>
          <a:p>
            <a:r>
              <a:rPr lang="ru-RU" dirty="0" smtClean="0"/>
              <a:t>В связи с возросшей конкуренцией   и работой двух лоукостеров на направлении Москва - Улан Удэ,  туристы после посещения озера Байкал могут выгодно приобрести авиабилеты из Улан Удэ  на Московское направление.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70" y="3174186"/>
            <a:ext cx="2052229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869160"/>
            <a:ext cx="2101573" cy="130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dambaeva.v\Documents\1_АвиаД\ПРЕЗЕНТАЦИИ\Презентации Аэропорта Байкал\2020\Москва-Улан-Удэ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554627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3540053"/>
            <a:ext cx="596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Москва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3385174"/>
            <a:ext cx="2647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Цена билета 5000-7000 рублей   (92</a:t>
            </a:r>
            <a:r>
              <a:rPr lang="en-US" sz="1200" dirty="0" smtClean="0"/>
              <a:t>$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323528" y="6381328"/>
            <a:ext cx="2016224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2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3312368" cy="1368152"/>
          </a:xfrm>
        </p:spPr>
        <p:txBody>
          <a:bodyPr>
            <a:noAutofit/>
          </a:bodyPr>
          <a:lstStyle/>
          <a:p>
            <a:r>
              <a:rPr lang="ru-RU" sz="32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Пятая степень свободы </a:t>
            </a:r>
            <a:r>
              <a:rPr lang="ru-RU" sz="18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воздушного пространства</a:t>
            </a:r>
            <a:endParaRPr lang="ru-RU" sz="1800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996952"/>
            <a:ext cx="3816424" cy="37170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Министерством транспорта Российской Федерации принято решение о присвоении аэропорту «Байкал» пятой степени свободы воздуха</a:t>
            </a:r>
          </a:p>
          <a:p>
            <a:pPr>
              <a:lnSpc>
                <a:spcPct val="110000"/>
              </a:lnSpc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Иностранные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авиакомпании смогут не только без ограничений выполнять международные полеты из Улан-Удэ, но и совершать транзитные перелеты между третьими странами с посадкой в «Байкале». Кроме того, перевозчики смогут в аэропорту Улан-Удэ брать на борт новых пассажиров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110000"/>
              </a:lnSpc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примере турист, следующий китайской авиакомпанией в Европу может сделать краткосрочную остановку в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Улан-Удэ, посетить достопримечательности Бурятии,  Байкал, 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дальнейшем продолжить перелет на рейсе своей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компании.</a:t>
            </a:r>
          </a:p>
          <a:p>
            <a:pPr>
              <a:lnSpc>
                <a:spcPct val="110000"/>
              </a:lnSpc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944216" cy="510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848124"/>
            <a:ext cx="457200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725"/>
            <a:ext cx="2905769" cy="1483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06" y="5445224"/>
            <a:ext cx="2252794" cy="1412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17724"/>
            <a:ext cx="1475656" cy="14830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45225"/>
            <a:ext cx="2076298" cy="137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6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36139"/>
            <a:ext cx="3672408" cy="108508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СТРАТЕГИЧЕСКОЕ РАЗВИТИЕ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852936"/>
            <a:ext cx="3960440" cy="400506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defRPr/>
            </a:pPr>
            <a:r>
              <a:rPr lang="ru-RU" sz="1200" b="1" dirty="0">
                <a:solidFill>
                  <a:srgbClr val="0066CC"/>
                </a:solidFill>
              </a:rPr>
              <a:t>Развитие аэропортового комплекса</a:t>
            </a:r>
            <a:endParaRPr lang="en-US" sz="1200" b="1" dirty="0">
              <a:solidFill>
                <a:srgbClr val="0066CC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декабре 2018 г. сдана в эксплуатацию новая ИВПП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Планируется строительство нового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пассажирского терминала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Планируется строительство нового грузового терминала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Непрерывно ведется работа по повышению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эффективности и качества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аэропортовой деятельности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Ежегодно обновляется парк аэропортовой спецтехники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оборудования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Расширяется площад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ь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автомобильной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парковки на привокзальной площади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85" y="5157192"/>
            <a:ext cx="2189415" cy="15572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2362120" cy="14990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85" y="210986"/>
            <a:ext cx="2197640" cy="1476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157192"/>
            <a:ext cx="2317557" cy="1556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876034"/>
            <a:ext cx="4716016" cy="31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0"/>
          <p:cNvSpPr>
            <a:spLocks noChangeArrowheads="1"/>
          </p:cNvSpPr>
          <p:nvPr/>
        </p:nvSpPr>
        <p:spPr bwMode="auto">
          <a:xfrm>
            <a:off x="3138756" y="263165"/>
            <a:ext cx="5592868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ru-RU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Мастер-план развития </a:t>
            </a:r>
          </a:p>
          <a:p>
            <a:pPr algn="r" eaLnBrk="0" hangingPunct="0"/>
            <a:r>
              <a:rPr lang="ru-RU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аэропорта Улан-Удэ 2017-2030 ГГ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.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00261" y="1198667"/>
            <a:ext cx="8464352" cy="4973532"/>
            <a:chOff x="500261" y="1198667"/>
            <a:chExt cx="8464352" cy="4973532"/>
          </a:xfrm>
        </p:grpSpPr>
        <p:sp>
          <p:nvSpPr>
            <p:cNvPr id="2" name="TextBox 1"/>
            <p:cNvSpPr txBox="1"/>
            <p:nvPr/>
          </p:nvSpPr>
          <p:spPr>
            <a:xfrm>
              <a:off x="5627066" y="1285655"/>
              <a:ext cx="3193117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Разработанный в 2012 г. План-перспективного развития Международного Аэропорта Улан Удэ требует корректировки в 2019 г. с учетом прогноза и изменений по аэродромной инфраструктуре.</a:t>
              </a:r>
            </a:p>
            <a:p>
              <a:pPr algn="just"/>
              <a:endParaRPr lang="ru-RU" sz="1100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В целом объекты аэродрома, АВК служебно-технической территории будут располагаться с учетом данного Плана и небольшими корректировками .</a:t>
              </a:r>
            </a:p>
            <a:p>
              <a:pPr algn="just"/>
              <a:endParaRPr lang="ru-RU" sz="1100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Расположение объектов Аэродрома и АВК требует уточнения.</a:t>
              </a:r>
            </a:p>
            <a:p>
              <a:pPr algn="just"/>
              <a:endParaRPr lang="ru-RU" sz="11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100" b="1" dirty="0" smtClean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900" y="3905980"/>
              <a:ext cx="4403713" cy="2266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61" y="1198667"/>
              <a:ext cx="4977996" cy="2617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339752" y="2527877"/>
              <a:ext cx="799004" cy="25470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95058" y="2526167"/>
              <a:ext cx="344694" cy="2564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93874" y="2782586"/>
              <a:ext cx="1144882" cy="145549"/>
            </a:xfrm>
            <a:prstGeom prst="rect">
              <a:avLst/>
            </a:prstGeom>
            <a:solidFill>
              <a:srgbClr val="6EEE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>
              <a:stCxn id="4" idx="2"/>
            </p:cNvCxnSpPr>
            <p:nvPr/>
          </p:nvCxnSpPr>
          <p:spPr>
            <a:xfrm>
              <a:off x="2739254" y="2782586"/>
              <a:ext cx="219183" cy="1146633"/>
            </a:xfrm>
            <a:prstGeom prst="line">
              <a:avLst/>
            </a:prstGeom>
            <a:ln>
              <a:solidFill>
                <a:srgbClr val="DE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745738" y="3929219"/>
              <a:ext cx="3644787" cy="877163"/>
            </a:xfrm>
            <a:prstGeom prst="rect">
              <a:avLst/>
            </a:prstGeom>
            <a:noFill/>
            <a:ln>
              <a:solidFill>
                <a:srgbClr val="DE3A3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F0000"/>
                  </a:solidFill>
                </a:rPr>
                <a:t>Существующий АВК МВЛ/ВВЛ</a:t>
              </a:r>
            </a:p>
            <a:p>
              <a:pPr algn="ctr"/>
              <a:r>
                <a:rPr lang="ru-RU" sz="1100" dirty="0" smtClean="0">
                  <a:solidFill>
                    <a:srgbClr val="FF0000"/>
                  </a:solidFill>
                </a:rPr>
                <a:t>(далее становится резервом будущего развития АВК за 20</a:t>
              </a:r>
              <a:r>
                <a:rPr lang="en-US" sz="1100" dirty="0" smtClean="0">
                  <a:solidFill>
                    <a:srgbClr val="FF0000"/>
                  </a:solidFill>
                </a:rPr>
                <a:t>3</a:t>
              </a:r>
              <a:r>
                <a:rPr lang="ru-RU" sz="1100" dirty="0" smtClean="0">
                  <a:solidFill>
                    <a:srgbClr val="FF0000"/>
                  </a:solidFill>
                </a:rPr>
                <a:t>0 г. и до  этого момента становится </a:t>
              </a:r>
              <a:r>
                <a:rPr lang="en-US" sz="1100" dirty="0" smtClean="0">
                  <a:solidFill>
                    <a:srgbClr val="FF0000"/>
                  </a:solidFill>
                </a:rPr>
                <a:t>VIP </a:t>
              </a:r>
              <a:r>
                <a:rPr lang="ru-RU" sz="1100" dirty="0" smtClean="0">
                  <a:solidFill>
                    <a:srgbClr val="FF0000"/>
                  </a:solidFill>
                </a:rPr>
                <a:t>терминалом</a:t>
              </a:r>
            </a:p>
            <a:p>
              <a:pPr algn="ctr"/>
              <a:r>
                <a:rPr lang="ru-RU" sz="1100" dirty="0">
                  <a:solidFill>
                    <a:srgbClr val="FF0000"/>
                  </a:solidFill>
                </a:rPr>
                <a:t>д</a:t>
              </a:r>
              <a:r>
                <a:rPr lang="ru-RU" sz="1100" dirty="0" smtClean="0">
                  <a:solidFill>
                    <a:srgbClr val="FF0000"/>
                  </a:solidFill>
                </a:rPr>
                <a:t>ля туристов и гостей Бурятии</a:t>
              </a:r>
              <a:endParaRPr lang="ru-RU" sz="11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0242" y="4949571"/>
              <a:ext cx="2849630" cy="81560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accent6"/>
                  </a:solidFill>
                </a:rPr>
                <a:t>Новый перспективный Терминал ВВЛ</a:t>
              </a:r>
            </a:p>
            <a:p>
              <a:pPr algn="ctr"/>
              <a:r>
                <a:rPr lang="ru-RU" sz="1100" dirty="0" smtClean="0">
                  <a:solidFill>
                    <a:schemeClr val="accent6"/>
                  </a:solidFill>
                </a:rPr>
                <a:t>(20</a:t>
              </a:r>
              <a:r>
                <a:rPr lang="en-US" sz="1100" dirty="0" smtClean="0">
                  <a:solidFill>
                    <a:schemeClr val="accent6"/>
                  </a:solidFill>
                </a:rPr>
                <a:t>3</a:t>
              </a:r>
              <a:r>
                <a:rPr lang="ru-RU" sz="1100" dirty="0" smtClean="0">
                  <a:solidFill>
                    <a:schemeClr val="accent6"/>
                  </a:solidFill>
                </a:rPr>
                <a:t>0 г.) – 6 400 м2</a:t>
              </a:r>
              <a:endParaRPr lang="ru-RU" sz="1100" dirty="0">
                <a:solidFill>
                  <a:schemeClr val="accent6"/>
                </a:solidFill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123728" y="2782586"/>
              <a:ext cx="18447" cy="216698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138" y="6381328"/>
            <a:ext cx="192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0"/>
          <p:cNvSpPr>
            <a:spLocks noChangeArrowheads="1"/>
          </p:cNvSpPr>
          <p:nvPr/>
        </p:nvSpPr>
        <p:spPr bwMode="auto">
          <a:xfrm>
            <a:off x="4468257" y="297123"/>
            <a:ext cx="4351926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ru-RU" sz="24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Развитие Аэровокзального комплекса </a:t>
            </a:r>
            <a:endParaRPr lang="en-GB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1130" y="3417730"/>
            <a:ext cx="4798080" cy="0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183728" y="3255892"/>
            <a:ext cx="1748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В архитектуре и дизайн –проектах облик существующего и но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в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ого нового АВК ВВЛ должен учитывать природные и национальные и культурные традиции Бурятии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979" y="1702635"/>
            <a:ext cx="276883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Период: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2021   Проектирование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2022   Работы </a:t>
            </a:r>
          </a:p>
          <a:p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Параметры АВК: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Общая площадь : 10 718 м2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Бюджет проекта:</a:t>
            </a:r>
          </a:p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120 млн. руб.</a:t>
            </a:r>
          </a:p>
          <a:p>
            <a:pPr algn="just"/>
            <a:endParaRPr lang="ru-RU" sz="11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263" y="1105580"/>
            <a:ext cx="4682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Капитальный ремонт действующего АВК</a:t>
            </a:r>
          </a:p>
          <a:p>
            <a:pPr lvl="0" eaLnBrk="0" hangingPunct="0"/>
            <a:r>
              <a:rPr lang="ru-RU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(изменение дизайна) </a:t>
            </a:r>
            <a:endParaRPr lang="en-GB" sz="1400" b="1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AutoShape 7" descr="Результаты поиска изображений по запросу &quot;фото и мотивы бурятии&quot;"/>
          <p:cNvSpPr>
            <a:spLocks noChangeAspect="1" noChangeArrowheads="1"/>
          </p:cNvSpPr>
          <p:nvPr/>
        </p:nvSpPr>
        <p:spPr bwMode="auto">
          <a:xfrm>
            <a:off x="63500" y="-631825"/>
            <a:ext cx="21526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1" y="2698667"/>
            <a:ext cx="2034179" cy="11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Результаты поиска изображений для запроса &quot;аэропорт улан-удэ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54" y="1822210"/>
            <a:ext cx="1940934" cy="129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276311" y="4218056"/>
            <a:ext cx="15118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По итогам работ к началу 2022 г. Аэровокзальный комплекс составит 16 000 кв. м., что обеспечит Аэропорт ресурсами для пассажиропотока свыше 1,5 миллиона пассажиров в год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8" name="Picture 4" descr="Похожее изображение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32594"/>
            <a:ext cx="1856414" cy="128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3974" y="3846254"/>
            <a:ext cx="235789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Период: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2019- 2020 Проектирование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2020- 2021 Строительство</a:t>
            </a:r>
          </a:p>
          <a:p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Параметры АВК ВВЛ: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300 пасс/час вылет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300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пасс/час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прилет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Общая площадь : 6 400м2</a:t>
            </a:r>
          </a:p>
          <a:p>
            <a:endPara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Бюджет проекта:</a:t>
            </a:r>
          </a:p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1,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млрд. руб.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ru-RU" sz="11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0979" y="3548980"/>
            <a:ext cx="3588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Строительство нового АВК </a:t>
            </a:r>
            <a:r>
              <a:rPr lang="ru-RU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ВВЛ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3138" y="6381328"/>
            <a:ext cx="192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49" y="3566952"/>
            <a:ext cx="2337973" cy="130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49706"/>
            <a:ext cx="2252107" cy="127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79" y="5040354"/>
            <a:ext cx="2232073" cy="125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5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35" y="836712"/>
            <a:ext cx="5739225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САМОЛЕТОВЫЛЕТЫ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(ед.)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5" y="260648"/>
            <a:ext cx="1944216" cy="51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589" y="6427439"/>
            <a:ext cx="192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046315"/>
              </p:ext>
            </p:extLst>
          </p:nvPr>
        </p:nvGraphicFramePr>
        <p:xfrm>
          <a:off x="395536" y="1700808"/>
          <a:ext cx="84969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51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75143"/>
            <a:ext cx="3850876" cy="54873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ОГЛАВЛЕНИЕ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3672408" cy="49685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Общая информация..………………………………….……….….3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Инфраструктура аэропорта……..……………………..…..….4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Характеристика аэродрома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…………….……………….....….5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Типы </a:t>
            </a: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принимаемых 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ВС…………………………….……….…….6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терминал: сектор внутренних 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воздушных линий……………………………………..……….……7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терминал: сектор международных воздушных линий………………………………………………...…9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Модернизация аэропортового 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комплекса….…….….10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Модернизация грузового 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терминала………………...…11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Авиалинии………….…………………………………………………..12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Потенциальные туристические маршруты Байкальского региона…………………………………………….13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Выгодные цены на московском направлении………14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Пятая степень свободы воздуха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…………………………....15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Стратегическое развитие…….………………………………….16</a:t>
            </a:r>
          </a:p>
          <a:p>
            <a:pPr>
              <a:lnSpc>
                <a:spcPct val="120000"/>
              </a:lnSpc>
              <a:defRPr/>
            </a:pPr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Мастер-план развития аэропорта </a:t>
            </a:r>
            <a:endParaRPr lang="ru-RU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Улан-Удэ </a:t>
            </a:r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2017-2030 </a:t>
            </a:r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гг. ………………….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…………………….….17</a:t>
            </a:r>
          </a:p>
          <a:p>
            <a:pPr>
              <a:lnSpc>
                <a:spcPct val="120000"/>
              </a:lnSpc>
              <a:defRPr/>
            </a:pPr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Развитие Аэровокзального </a:t>
            </a:r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комплекса………………….18 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Показатели ………………………………………………….….….19-21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Резюме……………..…………………..……………………..…………22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EVENT </a:t>
            </a:r>
            <a:r>
              <a:rPr lang="ru-RU" alt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мероприятия аэропорта</a:t>
            </a: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………………..……………23</a:t>
            </a:r>
            <a:endParaRPr lang="ru-RU" alt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Туристический потенциал Бурятии………..………….…..24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Культура и традиции Бурятии …….………………..….…….25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Контакты……………………………………………………….…….…..26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38" y="0"/>
            <a:ext cx="1518662" cy="19168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61" y="5247801"/>
            <a:ext cx="2319612" cy="16101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98" y="5247801"/>
            <a:ext cx="2005601" cy="1615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61" y="-1678"/>
            <a:ext cx="2741332" cy="1918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61" y="2055784"/>
            <a:ext cx="4443339" cy="30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589" y="980728"/>
            <a:ext cx="6906980" cy="64807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ПАССАЖИРОПОТОК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(тыс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чел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5" y="260648"/>
            <a:ext cx="1944216" cy="51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589" y="6427439"/>
            <a:ext cx="192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359679"/>
              </p:ext>
            </p:extLst>
          </p:nvPr>
        </p:nvGraphicFramePr>
        <p:xfrm>
          <a:off x="395536" y="1591270"/>
          <a:ext cx="8280920" cy="450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6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71188"/>
            <a:ext cx="7272808" cy="785604"/>
          </a:xfrm>
        </p:spPr>
        <p:txBody>
          <a:bodyPr>
            <a:noAutofit/>
          </a:bodyPr>
          <a:lstStyle/>
          <a:p>
            <a:r>
              <a:rPr lang="ru-RU" alt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ГРУЗОВЫЕ ПЕРЕВОЗКИ/ПОЧТА  </a:t>
            </a:r>
            <a:r>
              <a:rPr lang="ru-RU" alt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(тонн)</a:t>
            </a:r>
            <a:endParaRPr lang="ru-RU" altLang="ru-RU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5" y="260648"/>
            <a:ext cx="1944216" cy="51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589" y="6427439"/>
            <a:ext cx="1920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107798"/>
              </p:ext>
            </p:extLst>
          </p:nvPr>
        </p:nvGraphicFramePr>
        <p:xfrm>
          <a:off x="467544" y="1700808"/>
          <a:ext cx="828092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44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41" y="1472999"/>
            <a:ext cx="3672408" cy="65303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РЕЗЮМЕ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36912"/>
            <a:ext cx="4248472" cy="422108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Начиная с 2011 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были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достигнуты следующие результаты: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Сформирована управленческая команда профессионалов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Достигнут стабильный положительный финансовый результат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Проведена глобальная модернизация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аэропортового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комплекса (зданий, сооружений, техники)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Организованы и запущены новые внутренние и международные авиарейсы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Введена в эксплуатацию новая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ИВПП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02" y="5445224"/>
            <a:ext cx="2236482" cy="1412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89" y="5445224"/>
            <a:ext cx="2099259" cy="1412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14" y="908720"/>
            <a:ext cx="2395165" cy="12173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84" y="2276872"/>
            <a:ext cx="4443900" cy="3053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08720"/>
            <a:ext cx="1909588" cy="121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04" y="0"/>
            <a:ext cx="4469196" cy="8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69221"/>
            <a:ext cx="3456384" cy="10081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EVENT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МЕРОПРИЯТИЯ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586" y="2151187"/>
            <a:ext cx="4120390" cy="4446165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 «Байкал» ежегодно организовывает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принимает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участие в мероприятиях разных уровней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СПОТТИНГ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2013 года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аэропорту ежегодно проходит «слёт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любителей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авиации и фотографов-профессионалов.  Летом 2017 года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ыл проведен детский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споттинг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ЮБИЛЕЙ ГРАЖДАНСКОЙ АВИАЦИИ БУРЯТИИ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2016 году авиация Бурятии отметила свое 90-летие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ПРОФЕССИОНАЛЬНЫЕ ПРАЗДНИКИ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февраля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День гражданской авиации России, 3 воскресенье августа День Воздушного Флота России, 7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декабря Международный день гражданской авиации 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Ежегодно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проходят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мероприятия, приуроченные к важным датам в авиации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ЭКСКУРСИИ 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«Аэропорт изнутри» для детей и взрослых – воспитание «благодарного пассажира»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</a:p>
          <a:p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43" y="1628800"/>
            <a:ext cx="4451952" cy="29523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29" y="-5754"/>
            <a:ext cx="2112201" cy="1484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74" y="4683968"/>
            <a:ext cx="2196758" cy="13373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52" y="-5754"/>
            <a:ext cx="2204188" cy="1479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4695" y="4683968"/>
            <a:ext cx="2104135" cy="1337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74" y="6183054"/>
            <a:ext cx="4435356" cy="67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191" y="863975"/>
            <a:ext cx="3960440" cy="935342"/>
          </a:xfrm>
        </p:spPr>
        <p:txBody>
          <a:bodyPr>
            <a:noAutofit/>
          </a:bodyPr>
          <a:lstStyle/>
          <a:p>
            <a: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ТУРИСТИЧЕСКИЙ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ПОТЕНЦИАЛ БУРЯТИИ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4104456" cy="49411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Приоритетным направлением авиационных перевозок аэропорт «Байкал» считает развитие туризма в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регионе</a:t>
            </a:r>
          </a:p>
          <a:p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ЭКОЛОГИЧЕСКИЙ </a:t>
            </a:r>
            <a:r>
              <a:rPr lang="ru-RU" sz="1200" b="1" dirty="0">
                <a:solidFill>
                  <a:srgbClr val="0066CC"/>
                </a:solidFill>
              </a:rPr>
              <a:t>ТУРИЗМ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Природные заповедники и объект Всемирного наследия ЮНЕСКО - Озеро Байкал</a:t>
            </a:r>
          </a:p>
          <a:p>
            <a:endParaRPr lang="ru-RU" sz="1200" b="1" dirty="0" smtClean="0">
              <a:solidFill>
                <a:srgbClr val="0066CC"/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ПРИКЛЮЧЕНЧЕСКИЙ </a:t>
            </a:r>
            <a:r>
              <a:rPr lang="ru-RU" sz="1200" b="1" dirty="0">
                <a:solidFill>
                  <a:srgbClr val="0066CC"/>
                </a:solidFill>
              </a:rPr>
              <a:t>ТУРИЗМ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Скалолазание, спортивные сплавы по реке, рыбалка, дайвинг, охота, вертолетные туры, экскурсии, конные и велосипедные туры, фрирайд</a:t>
            </a:r>
          </a:p>
          <a:p>
            <a:endParaRPr lang="ru-RU" sz="1200" b="1" dirty="0" smtClean="0">
              <a:solidFill>
                <a:srgbClr val="0066CC"/>
              </a:solidFill>
            </a:endParaRPr>
          </a:p>
          <a:p>
            <a:r>
              <a:rPr lang="ru-RU" sz="1200" b="1" dirty="0" smtClean="0">
                <a:solidFill>
                  <a:srgbClr val="0066CC"/>
                </a:solidFill>
              </a:rPr>
              <a:t>ОЗДОРОВИТЕЛЬНЫЙ ТУРИЗМ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Природные лечебные ресурсы Бурятии  насчитывают свыше 300 источников минеральных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 </a:t>
            </a:r>
          </a:p>
          <a:p>
            <a:pPr lvl="0" algn="just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/>
            <a:r>
              <a:rPr lang="ru-RU" sz="1200" b="1" dirty="0" smtClean="0">
                <a:solidFill>
                  <a:srgbClr val="0066CC"/>
                </a:solidFill>
              </a:rPr>
              <a:t>Существует </a:t>
            </a:r>
            <a:r>
              <a:rPr lang="ru-RU" sz="1200" b="1" dirty="0">
                <a:solidFill>
                  <a:srgbClr val="0066CC"/>
                </a:solidFill>
              </a:rPr>
              <a:t>большой </a:t>
            </a:r>
            <a:r>
              <a:rPr lang="ru-RU" sz="1200" b="1" dirty="0" smtClean="0">
                <a:solidFill>
                  <a:srgbClr val="0066CC"/>
                </a:solidFill>
              </a:rPr>
              <a:t>пассажиропоток, </a:t>
            </a:r>
            <a:r>
              <a:rPr lang="ru-RU" sz="1200" b="1" dirty="0">
                <a:solidFill>
                  <a:srgbClr val="0066CC"/>
                </a:solidFill>
              </a:rPr>
              <a:t>который следует между г</a:t>
            </a:r>
            <a:r>
              <a:rPr lang="ru-RU" sz="1200" b="1" dirty="0" smtClean="0">
                <a:solidFill>
                  <a:srgbClr val="0066CC"/>
                </a:solidFill>
              </a:rPr>
              <a:t>. Улан-Батором </a:t>
            </a:r>
            <a:r>
              <a:rPr lang="ru-RU" sz="1200" b="1" dirty="0">
                <a:solidFill>
                  <a:srgbClr val="0066CC"/>
                </a:solidFill>
              </a:rPr>
              <a:t>и </a:t>
            </a:r>
            <a:r>
              <a:rPr lang="ru-RU" sz="1200" b="1" dirty="0" smtClean="0">
                <a:solidFill>
                  <a:srgbClr val="0066CC"/>
                </a:solidFill>
              </a:rPr>
              <a:t>г. Улан-Удэ </a:t>
            </a:r>
            <a:r>
              <a:rPr lang="ru-RU" sz="1200" b="1" dirty="0">
                <a:solidFill>
                  <a:srgbClr val="0066CC"/>
                </a:solidFill>
              </a:rPr>
              <a:t>наземными видами </a:t>
            </a:r>
            <a:r>
              <a:rPr lang="ru-RU" sz="1200" b="1" dirty="0" smtClean="0">
                <a:solidFill>
                  <a:srgbClr val="0066CC"/>
                </a:solidFill>
              </a:rPr>
              <a:t>транспорта: </a:t>
            </a:r>
            <a:endParaRPr lang="ru-RU" sz="1200" b="1" dirty="0">
              <a:solidFill>
                <a:srgbClr val="0066CC"/>
              </a:solidFill>
            </a:endParaRPr>
          </a:p>
          <a:p>
            <a:pPr lvl="0" algn="just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Общий пассажиропоток следующий между Монголией и Бурятией автомобильным и железнодорожным транспортом достигает 700 000 человек в год. 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</a:t>
            </a:r>
            <a:r>
              <a:rPr lang="ru-RU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ru-RU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0"/>
            <a:ext cx="2268760" cy="17015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43" y="5058400"/>
            <a:ext cx="1977158" cy="17996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5058400"/>
            <a:ext cx="2376262" cy="17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0"/>
            <a:ext cx="2123729" cy="1701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795918"/>
            <a:ext cx="4499992" cy="31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3960440" cy="100811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КУЛЬТУРА И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ТРАДИЦИИ БУРЯТИИ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586" y="2492896"/>
            <a:ext cx="3976374" cy="4374156"/>
          </a:xfrm>
        </p:spPr>
        <p:txBody>
          <a:bodyPr>
            <a:normAutofit fontScale="92500"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 Бурятия привлекает внимание не только своей природой, но и уникальной культурой народов, интересной архитектурой и традиционными праздниками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r>
              <a:rPr lang="ru-RU" sz="1200" b="1" dirty="0" smtClean="0">
                <a:solidFill>
                  <a:srgbClr val="0066CC"/>
                </a:solidFill>
              </a:rPr>
              <a:t>МЕРОПРИЯТИЯ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Национальные традиционные фестивали и праздники:               -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Сурхарбан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бурятский спортивный народный праздник           -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Алтаргана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международный бурятский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музыкальный фестиваль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Международный музыкальный фестиваль «Голос кочевников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Байкальский рождественский фестиваль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 </a:t>
            </a:r>
          </a:p>
          <a:p>
            <a:r>
              <a:rPr lang="ru-RU" sz="1200" b="1" dirty="0">
                <a:solidFill>
                  <a:srgbClr val="0066CC"/>
                </a:solidFill>
              </a:rPr>
              <a:t>ИСТОРИЧЕСКИЕ ДОСТОПРИМЕЧАТЕЛЬНОСТИ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уникальных музеев, 234 памятника архитектуры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r>
              <a:rPr lang="ru-RU" sz="1200" b="1" dirty="0">
                <a:solidFill>
                  <a:srgbClr val="0066CC"/>
                </a:solidFill>
              </a:rPr>
              <a:t>«ВЕЛИКИЙ ЧАЙНЫЙ ПУТЬ»</a:t>
            </a:r>
            <a:endParaRPr lang="ru-RU" sz="1200" dirty="0">
              <a:solidFill>
                <a:srgbClr val="0066CC"/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Проходит через города Кяхта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Улан-Удэ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/>
          </a:p>
          <a:p>
            <a:endParaRPr lang="ru-RU" sz="1200" dirty="0"/>
          </a:p>
          <a:p>
            <a:endParaRPr lang="en-US" sz="1200" dirty="0" smtClean="0"/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13" y="0"/>
            <a:ext cx="2300087" cy="1412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48" y="4714542"/>
            <a:ext cx="1837510" cy="21525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88" y="4714542"/>
            <a:ext cx="2477185" cy="2143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48" y="1556792"/>
            <a:ext cx="4451952" cy="29893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48" y="0"/>
            <a:ext cx="2011938" cy="1412775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1355" y="5661248"/>
            <a:ext cx="2376264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</a:t>
            </a:r>
            <a:r>
              <a:rPr lang="ru-RU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(</a:t>
            </a:r>
            <a:r>
              <a:rPr lang="ru-RU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приемная)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+7 (3012)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22-79-59</a:t>
            </a:r>
            <a:endParaRPr lang="ru-RU" altLang="zh-CN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E-mail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mail@airportbaikal.ru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5" y="5650039"/>
            <a:ext cx="1944215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/airportbaikalofficial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airportbaikal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airportbaikal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0" y="5697738"/>
            <a:ext cx="222000" cy="2117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0" y="5970891"/>
            <a:ext cx="214132" cy="206264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30" y="5013176"/>
            <a:ext cx="1969940" cy="486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21" y="6232095"/>
            <a:ext cx="221241" cy="221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00"/>
            <a:ext cx="9144000" cy="4976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209" y="404664"/>
            <a:ext cx="771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Солнечная Бурятия приветствует вас!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2" y="5517232"/>
            <a:ext cx="986216" cy="90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31" y="5370530"/>
            <a:ext cx="1076300" cy="107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6336" y="6363617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www.airportbaikal.ru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944216" cy="51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0898" y="6023952"/>
            <a:ext cx="159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Аэропорт находится в 75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км</a:t>
            </a:r>
            <a:r>
              <a:rPr lang="en-US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от озера Байкал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60510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9,5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км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до центра г. Улан-Удэ – столицы Республики Бурятия</a:t>
            </a: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602395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360 солнечных дней в году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6530" y="116632"/>
            <a:ext cx="494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ОБЩАЯ ИНФОРМАЦИЯ</a:t>
            </a:r>
            <a:endParaRPr lang="ru-RU" alt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758"/>
            <a:ext cx="9144000" cy="51584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7852" y="828338"/>
            <a:ext cx="3024336" cy="520132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1868" y="802615"/>
            <a:ext cx="2736304" cy="576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Аэропорт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Улан-Удэ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начал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свою работу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1</a:t>
            </a:r>
            <a:r>
              <a:rPr lang="en-US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925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</a:t>
            </a:r>
            <a:endParaRPr lang="en-US" alt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10000"/>
              </a:lnSpc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just">
              <a:lnSpc>
                <a:spcPct val="110000"/>
              </a:lnSpc>
              <a:defRPr/>
            </a:pPr>
            <a:endParaRPr lang="ru-RU" altLang="ru-RU" sz="1200" b="1" dirty="0" smtClean="0">
              <a:solidFill>
                <a:srgbClr val="0066CC"/>
              </a:solidFill>
              <a:cs typeface="Arial" charset="0"/>
            </a:endParaRPr>
          </a:p>
          <a:p>
            <a:pPr algn="just">
              <a:lnSpc>
                <a:spcPct val="110000"/>
              </a:lnSpc>
              <a:defRPr/>
            </a:pPr>
            <a:endParaRPr lang="ru-RU" altLang="ru-RU" sz="1200" b="1" dirty="0">
              <a:solidFill>
                <a:srgbClr val="0066CC"/>
              </a:solidFill>
              <a:cs typeface="Arial" charset="0"/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altLang="ru-RU" sz="1200" b="1" dirty="0" smtClean="0">
                <a:solidFill>
                  <a:srgbClr val="0066CC"/>
                </a:solidFill>
                <a:cs typeface="Arial" charset="0"/>
              </a:rPr>
              <a:t>Аэропорт федерального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altLang="ru-RU" sz="1200" b="1" dirty="0" smtClean="0">
                <a:solidFill>
                  <a:srgbClr val="0066CC"/>
                </a:solidFill>
                <a:cs typeface="Arial" charset="0"/>
              </a:rPr>
              <a:t>значения, имеет </a:t>
            </a:r>
            <a:r>
              <a:rPr lang="ru-RU" altLang="ru-RU" sz="1200" b="1" dirty="0">
                <a:solidFill>
                  <a:srgbClr val="0066CC"/>
                </a:solidFill>
                <a:cs typeface="Arial" charset="0"/>
              </a:rPr>
              <a:t>статус </a:t>
            </a:r>
            <a:endParaRPr lang="ru-RU" altLang="ru-RU" sz="1200" b="1" dirty="0" smtClean="0">
              <a:solidFill>
                <a:srgbClr val="0066CC"/>
              </a:solidFill>
              <a:cs typeface="Arial" charset="0"/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altLang="ru-RU" sz="1200" b="1" dirty="0" smtClean="0">
                <a:solidFill>
                  <a:srgbClr val="0066CC"/>
                </a:solidFill>
                <a:cs typeface="Arial" charset="0"/>
              </a:rPr>
              <a:t>международного </a:t>
            </a:r>
            <a:endParaRPr lang="ru-RU" altLang="ru-RU" sz="1200" b="1" dirty="0">
              <a:solidFill>
                <a:srgbClr val="0066CC"/>
              </a:solidFill>
              <a:cs typeface="Arial" charset="0"/>
            </a:endParaRPr>
          </a:p>
          <a:p>
            <a:pPr algn="just"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just"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just"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Находится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на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пересечении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федеральных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трасс: </a:t>
            </a:r>
          </a:p>
          <a:p>
            <a:pPr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Москва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– Владивосток,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Улан-Удэ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–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Улан-Батор, Улан-Удэ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–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Маньчжурия</a:t>
            </a: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just"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defRPr/>
            </a:pP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352"/>
            <a:ext cx="9144000" cy="42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22925"/>
            <a:ext cx="5292080" cy="585986"/>
          </a:xfrm>
        </p:spPr>
        <p:txBody>
          <a:bodyPr>
            <a:noAutofit/>
          </a:bodyPr>
          <a:lstStyle/>
          <a:p>
            <a:pPr algn="r"/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/>
              <a:t/>
            </a:r>
            <a:br>
              <a:rPr lang="en-US" altLang="zh-CN" sz="3600" dirty="0"/>
            </a:b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ИНФРАСТРУКТУРА АЭРОПОРТА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406680"/>
            <a:ext cx="2232248" cy="388590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2500" dirty="0" smtClean="0">
                <a:solidFill>
                  <a:srgbClr val="0066CC"/>
                </a:solidFill>
              </a:rPr>
              <a:t>/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2500" dirty="0" smtClean="0"/>
              <a:t> </a:t>
            </a:r>
            <a:r>
              <a:rPr lang="en-US" sz="2500" dirty="0" smtClean="0">
                <a:solidFill>
                  <a:srgbClr val="0066CC"/>
                </a:solidFill>
              </a:rPr>
              <a:t>www.airportbaikal.ru</a:t>
            </a:r>
            <a:endParaRPr lang="ru-RU" sz="2500" dirty="0" smtClean="0">
              <a:solidFill>
                <a:srgbClr val="0066CC"/>
              </a:solidFill>
            </a:endParaRPr>
          </a:p>
          <a:p>
            <a:endParaRPr lang="ru-RU" sz="3500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3127664" y="4581128"/>
            <a:ext cx="1300320" cy="360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38865" y="494116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5521197" y="2127920"/>
            <a:ext cx="183575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ИВПП 08/26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3400х45 м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5148064" y="2712695"/>
            <a:ext cx="1291012" cy="788313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0854" y="4694947"/>
            <a:ext cx="239681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Пассажирский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терминал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 м.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60232" y="4906849"/>
            <a:ext cx="191103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Грузовой терминал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Прямая соединительная линия 63"/>
          <p:cNvCxnSpPr>
            <a:stCxn id="62" idx="1"/>
          </p:cNvCxnSpPr>
          <p:nvPr/>
        </p:nvCxnSpPr>
        <p:spPr>
          <a:xfrm flipH="1" flipV="1">
            <a:off x="5436096" y="5013176"/>
            <a:ext cx="1224136" cy="1860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95736" y="2132856"/>
            <a:ext cx="122661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Перрон №2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809045" y="2471410"/>
            <a:ext cx="1258899" cy="18216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288" y="3717032"/>
            <a:ext cx="122661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Перрон №1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Прямая соединительная линия 31"/>
          <p:cNvCxnSpPr>
            <a:stCxn id="29" idx="1"/>
          </p:cNvCxnSpPr>
          <p:nvPr/>
        </p:nvCxnSpPr>
        <p:spPr>
          <a:xfrm flipH="1">
            <a:off x="5436096" y="3886309"/>
            <a:ext cx="1728192" cy="874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1733" y="2869621"/>
            <a:ext cx="598241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МРД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379974" y="3149352"/>
            <a:ext cx="1175802" cy="7369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3528392" cy="1008112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ХАРАКТЕРИСТИКА АЭРОДРОМА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132856"/>
            <a:ext cx="4248472" cy="4725144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rgbClr val="0066CC"/>
                </a:solidFill>
                <a:cs typeface="Arial" charset="0"/>
              </a:rPr>
              <a:t>Класс аэропорта – II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rgbClr val="0066CC"/>
                </a:solidFill>
                <a:cs typeface="Arial" charset="0"/>
              </a:rPr>
              <a:t>Класс аэродрома – Б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200" b="1" dirty="0" smtClean="0">
                <a:solidFill>
                  <a:srgbClr val="0066CC"/>
                </a:solidFill>
                <a:cs typeface="Arial" charset="0"/>
              </a:rPr>
              <a:t>Искусственная ВПП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Курсы взлета и посадки 083°/263°</a:t>
            </a:r>
            <a:endParaRPr lang="en-US" alt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Размеры 3400х</a:t>
            </a:r>
            <a:r>
              <a:rPr lang="en-US" alt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45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Прочность покрытий </a:t>
            </a:r>
            <a:r>
              <a:rPr lang="en-US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PCN 50 R/A/W/T</a:t>
            </a: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Светосигнальное оборудование ОВИ-1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200" b="1" dirty="0" smtClean="0">
                <a:solidFill>
                  <a:srgbClr val="0066CC"/>
                </a:solidFill>
              </a:rPr>
              <a:t>Операционные перроны: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Перрон №1 – 16 стоянок для воздушных судов местных авиалиний с асфальтным покрытием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Перрон №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2: 8 стоянок 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среднемагистральных и широкофюзеляжных воздушных судов с бетонным покрытием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Магистральная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рулежная дорожка, сеть соединительных рулежных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дорожек;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rgbClr val="0066CC"/>
                </a:solidFill>
              </a:rPr>
              <a:t>Запасные </a:t>
            </a:r>
            <a:r>
              <a:rPr lang="ru-RU" sz="1200" b="1" dirty="0">
                <a:solidFill>
                  <a:srgbClr val="0066CC"/>
                </a:solidFill>
              </a:rPr>
              <a:t>аэродромы: Иркутск, Чита, Братск. </a:t>
            </a:r>
          </a:p>
          <a:p>
            <a:pPr>
              <a:defRPr/>
            </a:pPr>
            <a:endParaRPr lang="ru-RU" altLang="ru-RU" sz="1200" b="1" dirty="0" smtClean="0">
              <a:solidFill>
                <a:srgbClr val="0066CC"/>
              </a:solidFill>
            </a:endParaRPr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05" y="1844824"/>
            <a:ext cx="4409009" cy="2937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127" y="4941168"/>
            <a:ext cx="2873846" cy="19168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843808" cy="17241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06" y="0"/>
            <a:ext cx="1422670" cy="86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2" y="1017940"/>
            <a:ext cx="1421904" cy="7028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67" y="4941168"/>
            <a:ext cx="1422670" cy="8002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96" y="5899584"/>
            <a:ext cx="1420419" cy="9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21" y="980728"/>
            <a:ext cx="4016925" cy="1174452"/>
          </a:xfrm>
        </p:spPr>
        <p:txBody>
          <a:bodyPr>
            <a:noAutofit/>
          </a:bodyPr>
          <a:lstStyle/>
          <a:p>
            <a:r>
              <a:rPr lang="ru-RU" sz="3200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Типы принимаемых </a:t>
            </a:r>
            <a:r>
              <a:rPr lang="ru-RU" sz="32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348880"/>
            <a:ext cx="4392488" cy="45091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Ан-12,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Ан-24/26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Ан-28, Ан-140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Ан-124 (Руслан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Ан-148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Ил-18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Ил-76Т(ТД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Ил-96-400Т, Ил-114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Ту-134,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Ту-154, Ту-204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Як-40, Як-42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Airbus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А319, А320 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А321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АТR-42/72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Boeing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-737, включая модификацию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MAX8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Boeing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-767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Boeing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-757-200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Bombardier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CRJ-100/200,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HC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-8-300/400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Embraer ERJ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170,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ERJ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Fokker-50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L-410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RRJ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-95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SAAB-340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Вертолеты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типов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"/>
            <a:ext cx="4427984" cy="980727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60437"/>
            <a:ext cx="2100513" cy="136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6" y="4564077"/>
            <a:ext cx="2213993" cy="1386104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046962"/>
            <a:ext cx="4427982" cy="8110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42798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6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00" y="1340768"/>
            <a:ext cx="3528392" cy="1008112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ТЕРМИНАЛ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924944"/>
            <a:ext cx="4248472" cy="393305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altLang="ru-RU" sz="1200" b="1" dirty="0">
                <a:solidFill>
                  <a:srgbClr val="0066CC"/>
                </a:solidFill>
              </a:rPr>
              <a:t>11 000 кв</a:t>
            </a:r>
            <a:r>
              <a:rPr lang="ru-RU" altLang="ru-RU" sz="1200" b="1" dirty="0" smtClean="0">
                <a:solidFill>
                  <a:srgbClr val="0066CC"/>
                </a:solidFill>
              </a:rPr>
              <a:t>. м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терминал </a:t>
            </a: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т. ч. международный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сектор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3500 кв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м.</a:t>
            </a:r>
            <a:endParaRPr lang="ru-RU" alt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b="1" dirty="0" smtClean="0">
                <a:solidFill>
                  <a:srgbClr val="0066CC"/>
                </a:solidFill>
              </a:rPr>
              <a:t>450 пассажиров/час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пропускная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способность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терминала внутренних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воздушных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линий</a:t>
            </a:r>
          </a:p>
          <a:p>
            <a:pPr>
              <a:defRPr/>
            </a:pPr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b="1" dirty="0">
                <a:solidFill>
                  <a:srgbClr val="0066CC"/>
                </a:solidFill>
              </a:rPr>
              <a:t>250 </a:t>
            </a:r>
            <a:r>
              <a:rPr lang="ru-RU" altLang="ru-RU" sz="1200" b="1" dirty="0" smtClean="0">
                <a:solidFill>
                  <a:srgbClr val="0066CC"/>
                </a:solidFill>
              </a:rPr>
              <a:t>пассажиров/час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пропускная способность терминала международных воздушных линий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endParaRPr lang="ru-RU" sz="1600" dirty="0"/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endParaRPr lang="ru-RU" sz="1600" dirty="0" smtClean="0"/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4424112" cy="309634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72" y="5055183"/>
            <a:ext cx="2934943" cy="18228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4" y="5055182"/>
            <a:ext cx="1305566" cy="18228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"/>
            <a:ext cx="2309188" cy="16764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198349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15" y="1124744"/>
            <a:ext cx="4512945" cy="124195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ТЕРМИНАЛ</a:t>
            </a:r>
            <a:b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СЕКТОР ВНУТРЕННИХ ВОЗДУШНЫХ ЛИНИЙ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754" y="2708920"/>
            <a:ext cx="4143221" cy="4146554"/>
          </a:xfrm>
        </p:spPr>
        <p:txBody>
          <a:bodyPr>
            <a:normAutofit/>
          </a:bodyPr>
          <a:lstStyle/>
          <a:p>
            <a:pPr algn="r">
              <a:lnSpc>
                <a:spcPct val="60000"/>
              </a:lnSpc>
            </a:pPr>
            <a:r>
              <a:rPr lang="ru-RU" sz="2600" b="1" dirty="0" smtClean="0">
                <a:solidFill>
                  <a:srgbClr val="0066CC"/>
                </a:solidFill>
              </a:rPr>
              <a:t>450</a:t>
            </a:r>
            <a:r>
              <a:rPr lang="ru-RU" sz="1500" dirty="0" smtClean="0"/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чел./час</a:t>
            </a:r>
          </a:p>
          <a:p>
            <a:pPr algn="r">
              <a:lnSpc>
                <a:spcPct val="6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пропускная </a:t>
            </a:r>
          </a:p>
          <a:p>
            <a:pPr algn="r">
              <a:lnSpc>
                <a:spcPct val="6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способность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Обновленный зал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ожидания, магазины,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Авиакасса 24/7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Представительства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авиакомпаний</a:t>
            </a:r>
          </a:p>
          <a:p>
            <a:pPr>
              <a:lnSpc>
                <a:spcPct val="150000"/>
              </a:lnSpc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Бизнес-зал, </a:t>
            </a:r>
            <a:r>
              <a:rPr lang="en-US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VIP-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зал</a:t>
            </a:r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Медицинский пункт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Комната матери и ребенка 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Камера хранения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>
                <a:solidFill>
                  <a:srgbClr val="0066CC"/>
                </a:solidFill>
              </a:rPr>
              <a:t>www.airportbaikal.ru</a:t>
            </a:r>
            <a:endParaRPr lang="ru-RU" sz="1200" dirty="0">
              <a:solidFill>
                <a:srgbClr val="0066CC"/>
              </a:solidFill>
            </a:endParaRP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944216" cy="5105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65" y="5371976"/>
            <a:ext cx="2229036" cy="1486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87" y="2129026"/>
            <a:ext cx="4350713" cy="31001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87" y="0"/>
            <a:ext cx="2953352" cy="19888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03" y="11400"/>
            <a:ext cx="1259632" cy="1977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69" y="5371976"/>
            <a:ext cx="1981366" cy="1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4525072" cy="149266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ПАССАЖИРСКИЙ ТЕРМИНАЛ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СЕКТОР МЕЖДУНАРОДНЫХ ВОЗДУШНЫХ ЛИНИЙ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924944"/>
            <a:ext cx="4320480" cy="393305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  <a:defRPr/>
            </a:pPr>
            <a:r>
              <a:rPr lang="ru-RU" altLang="ru-RU" sz="3200" b="1" dirty="0">
                <a:solidFill>
                  <a:srgbClr val="0066CC"/>
                </a:solidFill>
              </a:rPr>
              <a:t>250</a:t>
            </a: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чел./час</a:t>
            </a:r>
            <a:r>
              <a:rPr lang="ru-RU" altLang="ru-R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</a:t>
            </a:r>
            <a:r>
              <a:rPr lang="ru-RU" alt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</a:t>
            </a:r>
            <a:r>
              <a:rPr lang="ru-RU" altLang="ru-RU" sz="3200" b="1" dirty="0" smtClean="0">
                <a:solidFill>
                  <a:srgbClr val="0066CC"/>
                </a:solidFill>
              </a:rPr>
              <a:t>3500</a:t>
            </a:r>
            <a:r>
              <a:rPr lang="ru-RU" alt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кв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м.</a:t>
            </a:r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пропускная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способность                                     площадь    </a:t>
            </a:r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ru-RU" alt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Обновленный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воздушный пункт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пропуска через государственную границу РФ </a:t>
            </a:r>
            <a:endParaRPr lang="ru-RU" alt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b="1" dirty="0" smtClean="0">
                <a:solidFill>
                  <a:srgbClr val="0066CC"/>
                </a:solidFill>
              </a:rPr>
              <a:t>	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кабин паспортного контроля на прилёт</a:t>
            </a:r>
          </a:p>
          <a:p>
            <a:pPr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6 кабин паспортного контроля на вылет</a:t>
            </a:r>
          </a:p>
          <a:p>
            <a:pPr>
              <a:defRPr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Режим работы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24/7</a:t>
            </a:r>
          </a:p>
          <a:p>
            <a:pPr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Магазин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беспошлинной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торговли</a:t>
            </a:r>
          </a:p>
          <a:p>
            <a:pPr>
              <a:defRPr/>
            </a:pP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Кафетерий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Просторные залы ожидания прилета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вылета  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1200" dirty="0" smtClean="0">
                <a:solidFill>
                  <a:srgbClr val="0066CC"/>
                </a:solidFill>
              </a:rPr>
              <a:t>/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0066CC"/>
                </a:solidFill>
              </a:rPr>
              <a:t>www.airportbaikal.ru</a:t>
            </a:r>
            <a:endParaRPr lang="ru-RU" sz="1200" dirty="0" smtClean="0">
              <a:solidFill>
                <a:srgbClr val="0066CC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4" y="188640"/>
            <a:ext cx="1944216" cy="51054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2304256" cy="1512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24121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21088"/>
            <a:ext cx="4293705" cy="263691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76" y="2545403"/>
            <a:ext cx="1827424" cy="150495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115616" y="4077072"/>
            <a:ext cx="0" cy="3600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14483</TotalTime>
  <Words>1423</Words>
  <Application>Microsoft Office PowerPoint</Application>
  <PresentationFormat>Экран (4:3)</PresentationFormat>
  <Paragraphs>377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ОГЛАВЛЕНИЕ</vt:lpstr>
      <vt:lpstr>Презентация PowerPoint</vt:lpstr>
      <vt:lpstr>  ИНФРАСТРУКТУРА АЭРОПОРТА</vt:lpstr>
      <vt:lpstr>  ХАРАКТЕРИСТИКА АЭРОДРОМА</vt:lpstr>
      <vt:lpstr>Типы принимаемых ВС</vt:lpstr>
      <vt:lpstr>  ПАССАЖИРСКИЙ ТЕРМИНАЛ</vt:lpstr>
      <vt:lpstr>ПАССАЖИРСКИЙ ТЕРМИНАЛ СЕКТОР ВНУТРЕННИХ ВОЗДУШНЫХ ЛИНИЙ</vt:lpstr>
      <vt:lpstr>ПАССАЖИРСКИЙ ТЕРМИНАЛ СЕКТОР МЕЖДУНАРОДНЫХ ВОЗДУШНЫХ ЛИНИЙ</vt:lpstr>
      <vt:lpstr>МОДЕРНИЗАЦИЯ  АЭРОПОРТОВОГО  КОМПЛЕКСА</vt:lpstr>
      <vt:lpstr>МОДЕРНИЗАЦИЯ ГРУЗОВОГО КОМПЛЕКСА</vt:lpstr>
      <vt:lpstr>АВИАЛИНИИ</vt:lpstr>
      <vt:lpstr>ПОТЕНЦИАЛЬНЫЕ ТУРИСТИЧЕСКИЕ МАРШРУТЫ БАЙКАЛЬСКОГО РЕГИОНА</vt:lpstr>
      <vt:lpstr>ВЫГОДНЫЕ ЦЕНЫ НА МОСКОВСКОМ НАПРАВЛЕНИИ</vt:lpstr>
      <vt:lpstr>Пятая степень свободы воздушного пространства</vt:lpstr>
      <vt:lpstr>СТРАТЕГИЧЕСКОЕ РАЗВИТИЕ</vt:lpstr>
      <vt:lpstr>Презентация PowerPoint</vt:lpstr>
      <vt:lpstr>Презентация PowerPoint</vt:lpstr>
      <vt:lpstr>САМОЛЕТОВЫЛЕТЫ (ед.)</vt:lpstr>
      <vt:lpstr>ПАССАЖИРОПОТОК (тыс. чел.) </vt:lpstr>
      <vt:lpstr>ГРУЗОВЫЕ ПЕРЕВОЗКИ/ПОЧТА  (тонн)</vt:lpstr>
      <vt:lpstr>РЕЗЮМЕ</vt:lpstr>
      <vt:lpstr>EVENT МЕРОПРИЯТИЯ</vt:lpstr>
      <vt:lpstr>      ТУРИСТИЧЕСКИЙ ПОТЕНЦИАЛ БУРЯТИИ</vt:lpstr>
      <vt:lpstr>КУЛЬТУРА И ТРАДИЦИИ БУРЯТИИ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Гармаев Дмитрий Вениаминович</dc:creator>
  <cp:lastModifiedBy>Дамбаева Виктория Юрьевна</cp:lastModifiedBy>
  <cp:revision>390</cp:revision>
  <cp:lastPrinted>2020-02-06T07:22:56Z</cp:lastPrinted>
  <dcterms:created xsi:type="dcterms:W3CDTF">2016-11-28T02:11:54Z</dcterms:created>
  <dcterms:modified xsi:type="dcterms:W3CDTF">2020-02-10T04:42:32Z</dcterms:modified>
</cp:coreProperties>
</file>